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5" r:id="rId3"/>
    <p:sldId id="271" r:id="rId4"/>
    <p:sldId id="257" r:id="rId5"/>
    <p:sldId id="260" r:id="rId6"/>
    <p:sldId id="258" r:id="rId7"/>
    <p:sldId id="269" r:id="rId8"/>
    <p:sldId id="262" r:id="rId9"/>
    <p:sldId id="270" r:id="rId10"/>
    <p:sldId id="274" r:id="rId11"/>
    <p:sldId id="281" r:id="rId12"/>
    <p:sldId id="280" r:id="rId13"/>
    <p:sldId id="284" r:id="rId14"/>
    <p:sldId id="282" r:id="rId15"/>
    <p:sldId id="283" r:id="rId16"/>
    <p:sldId id="276" r:id="rId17"/>
    <p:sldId id="277" r:id="rId18"/>
    <p:sldId id="278" r:id="rId19"/>
    <p:sldId id="27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AA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89" autoAdjust="0"/>
    <p:restoredTop sz="87285" autoAdjust="0"/>
  </p:normalViewPr>
  <p:slideViewPr>
    <p:cSldViewPr snapToGrid="0">
      <p:cViewPr varScale="1">
        <p:scale>
          <a:sx n="86" d="100"/>
          <a:sy n="86" d="100"/>
        </p:scale>
        <p:origin x="688"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593E24-8BB4-4B7D-A4BF-7DAB4D5CAD43}" type="datetimeFigureOut">
              <a:rPr lang="en-US" smtClean="0"/>
              <a:t>8/21/2024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5E80A8-B05B-4194-83E5-A8ED0E3CB12E}" type="slidenum">
              <a:rPr lang="en-US" smtClean="0"/>
              <a:t>‹#›</a:t>
            </a:fld>
            <a:endParaRPr lang="en-US"/>
          </a:p>
        </p:txBody>
      </p:sp>
    </p:spTree>
    <p:extLst>
      <p:ext uri="{BB962C8B-B14F-4D97-AF65-F5344CB8AC3E}">
        <p14:creationId xmlns:p14="http://schemas.microsoft.com/office/powerpoint/2010/main" val="3458395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ja-JP" altLang="en-US">
                <a:latin typeface="Arial" panose="020B0604020202020204" pitchFamily="34" charset="0"/>
                <a:cs typeface="Arial" panose="020B0604020202020204" pitchFamily="34" charset="0"/>
              </a:rPr>
              <a:t>① </a:t>
            </a:r>
            <a:r>
              <a:rPr lang="en-US" altLang="ja-JP">
                <a:latin typeface="Arial" panose="020B0604020202020204" pitchFamily="34" charset="0"/>
                <a:cs typeface="Arial" panose="020B0604020202020204" pitchFamily="34" charset="0"/>
              </a:rPr>
              <a:t>Phân loại câu. Tiếng Nhật có 3 loại câu:</a:t>
            </a:r>
          </a:p>
          <a:p>
            <a:r>
              <a:rPr lang="en-US" altLang="ja-JP">
                <a:latin typeface="Arial" panose="020B0604020202020204" pitchFamily="34" charset="0"/>
                <a:cs typeface="Arial" panose="020B0604020202020204" pitchFamily="34" charset="0"/>
              </a:rPr>
              <a:t>Danh từ </a:t>
            </a:r>
            <a:r>
              <a:rPr lang="ja-JP" altLang="en-US">
                <a:latin typeface="Arial" panose="020B0604020202020204" pitchFamily="34" charset="0"/>
                <a:cs typeface="Arial" panose="020B0604020202020204" pitchFamily="34" charset="0"/>
              </a:rPr>
              <a:t>です。</a:t>
            </a:r>
            <a:endParaRPr lang="en-US" altLang="ja-JP">
              <a:latin typeface="Arial" panose="020B0604020202020204" pitchFamily="34" charset="0"/>
              <a:cs typeface="Arial" panose="020B0604020202020204" pitchFamily="34" charset="0"/>
            </a:endParaRPr>
          </a:p>
          <a:p>
            <a:r>
              <a:rPr lang="en-US" altLang="ja-JP">
                <a:latin typeface="Arial" panose="020B0604020202020204" pitchFamily="34" charset="0"/>
                <a:cs typeface="Arial" panose="020B0604020202020204" pitchFamily="34" charset="0"/>
              </a:rPr>
              <a:t>Tính từ </a:t>
            </a:r>
            <a:r>
              <a:rPr lang="ja-JP" altLang="en-US">
                <a:latin typeface="Arial" panose="020B0604020202020204" pitchFamily="34" charset="0"/>
                <a:cs typeface="Arial" panose="020B0604020202020204" pitchFamily="34" charset="0"/>
              </a:rPr>
              <a:t>です。</a:t>
            </a:r>
            <a:endParaRPr lang="en-US" altLang="ja-JP">
              <a:latin typeface="Arial" panose="020B0604020202020204" pitchFamily="34" charset="0"/>
              <a:cs typeface="Arial" panose="020B0604020202020204" pitchFamily="34" charset="0"/>
            </a:endParaRPr>
          </a:p>
          <a:p>
            <a:r>
              <a:rPr lang="en-US" altLang="ja-JP">
                <a:latin typeface="Arial" panose="020B0604020202020204" pitchFamily="34" charset="0"/>
                <a:cs typeface="Arial" panose="020B0604020202020204" pitchFamily="34" charset="0"/>
              </a:rPr>
              <a:t>Động từ </a:t>
            </a:r>
            <a:r>
              <a:rPr lang="ja-JP" altLang="en-US">
                <a:latin typeface="Arial" panose="020B0604020202020204" pitchFamily="34" charset="0"/>
                <a:cs typeface="Arial" panose="020B0604020202020204" pitchFamily="34" charset="0"/>
              </a:rPr>
              <a:t>る・ます・ません・ませんでした。</a:t>
            </a:r>
            <a:endParaRPr lang="en-US" altLang="ja-JP">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4C5E80A8-B05B-4194-83E5-A8ED0E3CB12E}" type="slidenum">
              <a:rPr lang="en-US" smtClean="0"/>
              <a:t>1</a:t>
            </a:fld>
            <a:endParaRPr lang="en-US"/>
          </a:p>
        </p:txBody>
      </p:sp>
    </p:spTree>
    <p:extLst>
      <p:ext uri="{BB962C8B-B14F-4D97-AF65-F5344CB8AC3E}">
        <p14:creationId xmlns:p14="http://schemas.microsoft.com/office/powerpoint/2010/main" val="1313402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Tân ngữ là cụm danh từ </a:t>
            </a:r>
            <a:r>
              <a:rPr lang="ja-JP" altLang="en-US">
                <a:latin typeface="Arial" panose="020B0604020202020204" pitchFamily="34" charset="0"/>
                <a:cs typeface="Arial" panose="020B0604020202020204" pitchFamily="34" charset="0"/>
              </a:rPr>
              <a:t>こと</a:t>
            </a:r>
            <a:r>
              <a:rPr lang="en-US" altLang="ja-JP">
                <a:latin typeface="Arial" panose="020B0604020202020204" pitchFamily="34" charset="0"/>
                <a:cs typeface="Arial" panose="020B0604020202020204" pitchFamily="34" charset="0"/>
              </a:rPr>
              <a:t>được bổ nghĩa bởi 1 câu phức, chia nhỏ thành từng cụm ngăn cách nhau bởi dấu phẩy.</a:t>
            </a:r>
          </a:p>
          <a:p>
            <a:pPr marL="0" indent="0">
              <a:buNone/>
            </a:pPr>
            <a:r>
              <a:rPr lang="en-US">
                <a:latin typeface="Arial" panose="020B0604020202020204" pitchFamily="34" charset="0"/>
                <a:cs typeface="Arial" panose="020B0604020202020204" pitchFamily="34" charset="0"/>
              </a:rPr>
              <a:t>   V2-1,         V2-2,       V2-3</a:t>
            </a:r>
          </a:p>
          <a:p>
            <a:pPr marL="0" indent="0">
              <a:buNone/>
            </a:pPr>
            <a:r>
              <a:rPr lang="en-US">
                <a:latin typeface="Arial" panose="020B0604020202020204" pitchFamily="34" charset="0"/>
                <a:cs typeface="Arial" panose="020B0604020202020204" pitchFamily="34" charset="0"/>
              </a:rPr>
              <a:t>(Cụm 1)    (Cụm 2)    (Cụm 3)</a:t>
            </a:r>
          </a:p>
          <a:p>
            <a:pPr marL="0" indent="0">
              <a:buNone/>
            </a:pP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10</a:t>
            </a:fld>
            <a:endParaRPr lang="en-US"/>
          </a:p>
        </p:txBody>
      </p:sp>
    </p:spTree>
    <p:extLst>
      <p:ext uri="{BB962C8B-B14F-4D97-AF65-F5344CB8AC3E}">
        <p14:creationId xmlns:p14="http://schemas.microsoft.com/office/powerpoint/2010/main" val="47634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Tân ngữ là cụm danh từ </a:t>
            </a:r>
            <a:r>
              <a:rPr lang="ja-JP" altLang="en-US">
                <a:latin typeface="Arial" panose="020B0604020202020204" pitchFamily="34" charset="0"/>
                <a:cs typeface="Arial" panose="020B0604020202020204" pitchFamily="34" charset="0"/>
              </a:rPr>
              <a:t>こと</a:t>
            </a:r>
            <a:r>
              <a:rPr lang="en-US" altLang="ja-JP">
                <a:latin typeface="Arial" panose="020B0604020202020204" pitchFamily="34" charset="0"/>
                <a:cs typeface="Arial" panose="020B0604020202020204" pitchFamily="34" charset="0"/>
              </a:rPr>
              <a:t>được bổ nghĩa bởi 1 câu phức, chia nhỏ thành từng cụm ngăn cách nhau bởi dấu phẩy.</a:t>
            </a:r>
          </a:p>
          <a:p>
            <a:pPr marL="0" indent="0">
              <a:buNone/>
            </a:pPr>
            <a:r>
              <a:rPr lang="en-US">
                <a:latin typeface="Arial" panose="020B0604020202020204" pitchFamily="34" charset="0"/>
                <a:cs typeface="Arial" panose="020B0604020202020204" pitchFamily="34" charset="0"/>
              </a:rPr>
              <a:t>   V2-1,         V2-2,       V2-3</a:t>
            </a:r>
          </a:p>
          <a:p>
            <a:pPr marL="0" indent="0">
              <a:buNone/>
            </a:pPr>
            <a:r>
              <a:rPr lang="en-US">
                <a:latin typeface="Arial" panose="020B0604020202020204" pitchFamily="34" charset="0"/>
                <a:cs typeface="Arial" panose="020B0604020202020204" pitchFamily="34" charset="0"/>
              </a:rPr>
              <a:t>(Cụm 1)    (Cụm 2)    (Cụm 3)</a:t>
            </a:r>
          </a:p>
          <a:p>
            <a:pPr marL="0" indent="0">
              <a:buNone/>
            </a:pP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11</a:t>
            </a:fld>
            <a:endParaRPr lang="en-US"/>
          </a:p>
        </p:txBody>
      </p:sp>
    </p:spTree>
    <p:extLst>
      <p:ext uri="{BB962C8B-B14F-4D97-AF65-F5344CB8AC3E}">
        <p14:creationId xmlns:p14="http://schemas.microsoft.com/office/powerpoint/2010/main" val="3347079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Tân ngữ là cụm danh từ </a:t>
            </a:r>
            <a:r>
              <a:rPr lang="ja-JP" altLang="en-US">
                <a:latin typeface="Arial" panose="020B0604020202020204" pitchFamily="34" charset="0"/>
                <a:cs typeface="Arial" panose="020B0604020202020204" pitchFamily="34" charset="0"/>
              </a:rPr>
              <a:t>こと</a:t>
            </a:r>
            <a:r>
              <a:rPr lang="en-US" altLang="ja-JP">
                <a:latin typeface="Arial" panose="020B0604020202020204" pitchFamily="34" charset="0"/>
                <a:cs typeface="Arial" panose="020B0604020202020204" pitchFamily="34" charset="0"/>
              </a:rPr>
              <a:t>được bổ nghĩa bởi 1 câu phức, chia nhỏ thành từng cụm ngăn cách nhau bởi dấu phẩy.</a:t>
            </a:r>
          </a:p>
          <a:p>
            <a:pPr marL="0" indent="0">
              <a:buNone/>
            </a:pPr>
            <a:r>
              <a:rPr lang="en-US">
                <a:latin typeface="Arial" panose="020B0604020202020204" pitchFamily="34" charset="0"/>
                <a:cs typeface="Arial" panose="020B0604020202020204" pitchFamily="34" charset="0"/>
              </a:rPr>
              <a:t>   V2-1,         V2-2,       V2-3</a:t>
            </a:r>
          </a:p>
          <a:p>
            <a:pPr marL="0" indent="0">
              <a:buNone/>
            </a:pPr>
            <a:r>
              <a:rPr lang="en-US">
                <a:latin typeface="Arial" panose="020B0604020202020204" pitchFamily="34" charset="0"/>
                <a:cs typeface="Arial" panose="020B0604020202020204" pitchFamily="34" charset="0"/>
              </a:rPr>
              <a:t>(Cụm 1)    (Cụm 2)    (Cụm 3)</a:t>
            </a:r>
          </a:p>
          <a:p>
            <a:pPr marL="0" indent="0">
              <a:buNone/>
            </a:pP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12</a:t>
            </a:fld>
            <a:endParaRPr lang="en-US"/>
          </a:p>
        </p:txBody>
      </p:sp>
    </p:spTree>
    <p:extLst>
      <p:ext uri="{BB962C8B-B14F-4D97-AF65-F5344CB8AC3E}">
        <p14:creationId xmlns:p14="http://schemas.microsoft.com/office/powerpoint/2010/main" val="531143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Tân ngữ là cụm danh từ </a:t>
            </a:r>
            <a:r>
              <a:rPr lang="ja-JP" altLang="en-US">
                <a:latin typeface="Arial" panose="020B0604020202020204" pitchFamily="34" charset="0"/>
                <a:cs typeface="Arial" panose="020B0604020202020204" pitchFamily="34" charset="0"/>
              </a:rPr>
              <a:t>こと</a:t>
            </a:r>
            <a:r>
              <a:rPr lang="en-US" altLang="ja-JP">
                <a:latin typeface="Arial" panose="020B0604020202020204" pitchFamily="34" charset="0"/>
                <a:cs typeface="Arial" panose="020B0604020202020204" pitchFamily="34" charset="0"/>
              </a:rPr>
              <a:t>được bổ nghĩa bởi 1 câu phức, chia nhỏ thành từng cụm ngăn cách nhau bởi dấu phẩy.</a:t>
            </a:r>
          </a:p>
          <a:p>
            <a:pPr marL="0" indent="0">
              <a:buNone/>
            </a:pPr>
            <a:r>
              <a:rPr lang="en-US">
                <a:latin typeface="Arial" panose="020B0604020202020204" pitchFamily="34" charset="0"/>
                <a:cs typeface="Arial" panose="020B0604020202020204" pitchFamily="34" charset="0"/>
              </a:rPr>
              <a:t>   V2-1,         V2-2,       V2-3</a:t>
            </a:r>
          </a:p>
          <a:p>
            <a:pPr marL="0" indent="0">
              <a:buNone/>
            </a:pPr>
            <a:r>
              <a:rPr lang="en-US">
                <a:latin typeface="Arial" panose="020B0604020202020204" pitchFamily="34" charset="0"/>
                <a:cs typeface="Arial" panose="020B0604020202020204" pitchFamily="34" charset="0"/>
              </a:rPr>
              <a:t>(Cụm 1)    (Cụm 2)    (Cụm 3)</a:t>
            </a:r>
          </a:p>
          <a:p>
            <a:pPr marL="0" indent="0">
              <a:buNone/>
            </a:pP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13</a:t>
            </a:fld>
            <a:endParaRPr lang="en-US"/>
          </a:p>
        </p:txBody>
      </p:sp>
    </p:spTree>
    <p:extLst>
      <p:ext uri="{BB962C8B-B14F-4D97-AF65-F5344CB8AC3E}">
        <p14:creationId xmlns:p14="http://schemas.microsoft.com/office/powerpoint/2010/main" val="1061229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Tân ngữ là cụm danh từ </a:t>
            </a:r>
            <a:r>
              <a:rPr lang="ja-JP" altLang="en-US">
                <a:latin typeface="Arial" panose="020B0604020202020204" pitchFamily="34" charset="0"/>
                <a:cs typeface="Arial" panose="020B0604020202020204" pitchFamily="34" charset="0"/>
              </a:rPr>
              <a:t>こと</a:t>
            </a:r>
            <a:r>
              <a:rPr lang="en-US" altLang="ja-JP">
                <a:latin typeface="Arial" panose="020B0604020202020204" pitchFamily="34" charset="0"/>
                <a:cs typeface="Arial" panose="020B0604020202020204" pitchFamily="34" charset="0"/>
              </a:rPr>
              <a:t>được bổ nghĩa bởi 1 câu phức, chia nhỏ thành từng cụm ngăn cách nhau bởi dấu phẩy.</a:t>
            </a:r>
          </a:p>
          <a:p>
            <a:pPr marL="0" indent="0">
              <a:buNone/>
            </a:pPr>
            <a:r>
              <a:rPr lang="en-US">
                <a:latin typeface="Arial" panose="020B0604020202020204" pitchFamily="34" charset="0"/>
                <a:cs typeface="Arial" panose="020B0604020202020204" pitchFamily="34" charset="0"/>
              </a:rPr>
              <a:t>   V2-1,         V2-2,       V2-3</a:t>
            </a:r>
          </a:p>
          <a:p>
            <a:pPr marL="0" indent="0">
              <a:buNone/>
            </a:pPr>
            <a:r>
              <a:rPr lang="en-US">
                <a:latin typeface="Arial" panose="020B0604020202020204" pitchFamily="34" charset="0"/>
                <a:cs typeface="Arial" panose="020B0604020202020204" pitchFamily="34" charset="0"/>
              </a:rPr>
              <a:t>(Cụm 1)    (Cụm 2)    (Cụm 3)</a:t>
            </a:r>
          </a:p>
          <a:p>
            <a:pPr marL="0" indent="0">
              <a:buNone/>
            </a:pP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14</a:t>
            </a:fld>
            <a:endParaRPr lang="en-US"/>
          </a:p>
        </p:txBody>
      </p:sp>
    </p:spTree>
    <p:extLst>
      <p:ext uri="{BB962C8B-B14F-4D97-AF65-F5344CB8AC3E}">
        <p14:creationId xmlns:p14="http://schemas.microsoft.com/office/powerpoint/2010/main" val="3199298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15</a:t>
            </a:fld>
            <a:endParaRPr lang="en-US"/>
          </a:p>
        </p:txBody>
      </p:sp>
    </p:spTree>
    <p:extLst>
      <p:ext uri="{BB962C8B-B14F-4D97-AF65-F5344CB8AC3E}">
        <p14:creationId xmlns:p14="http://schemas.microsoft.com/office/powerpoint/2010/main" val="37552900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sz="1200" kern="100">
                <a:solidFill>
                  <a:srgbClr val="FFC000"/>
                </a:solidFill>
                <a:effectLst/>
                <a:latin typeface="Meiryo" panose="020B0604030504040204" pitchFamily="34" charset="-128"/>
                <a:ea typeface="Meiryo" panose="020B0604030504040204" pitchFamily="34" charset="-128"/>
                <a:cs typeface="Times New Roman" panose="02020603050405020304" pitchFamily="18" charset="0"/>
              </a:rPr>
              <a:t>Khung của câu:</a:t>
            </a:r>
            <a:r>
              <a:rPr lang="en-US">
                <a:latin typeface="Arial" panose="020B0604020202020204" pitchFamily="34" charset="0"/>
                <a:cs typeface="Arial" panose="020B0604020202020204" pitchFamily="34" charset="0"/>
              </a:rPr>
              <a:t> Tổ chức hoạt động nhằm mục đích thông qua (cụm 2) để truyền đạt  (cụm 3) đến (cụm 1).</a:t>
            </a:r>
          </a:p>
        </p:txBody>
      </p:sp>
      <p:sp>
        <p:nvSpPr>
          <p:cNvPr id="4" name="Slide Number Placeholder 3"/>
          <p:cNvSpPr>
            <a:spLocks noGrp="1"/>
          </p:cNvSpPr>
          <p:nvPr>
            <p:ph type="sldNum" sz="quarter" idx="5"/>
          </p:nvPr>
        </p:nvSpPr>
        <p:spPr/>
        <p:txBody>
          <a:bodyPr/>
          <a:lstStyle/>
          <a:p>
            <a:fld id="{4C5E80A8-B05B-4194-83E5-A8ED0E3CB12E}" type="slidenum">
              <a:rPr lang="en-US" smtClean="0"/>
              <a:t>16</a:t>
            </a:fld>
            <a:endParaRPr lang="en-US"/>
          </a:p>
        </p:txBody>
      </p:sp>
    </p:spTree>
    <p:extLst>
      <p:ext uri="{BB962C8B-B14F-4D97-AF65-F5344CB8AC3E}">
        <p14:creationId xmlns:p14="http://schemas.microsoft.com/office/powerpoint/2010/main" val="3684629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sz="1200" kern="100">
                <a:solidFill>
                  <a:srgbClr val="FFC000"/>
                </a:solidFill>
                <a:effectLst/>
                <a:latin typeface="Meiryo" panose="020B0604030504040204" pitchFamily="34" charset="-128"/>
                <a:ea typeface="Meiryo" panose="020B0604030504040204" pitchFamily="34" charset="-128"/>
                <a:cs typeface="Times New Roman" panose="02020603050405020304" pitchFamily="18" charset="0"/>
              </a:rPr>
              <a:t>Khung của câu:</a:t>
            </a:r>
            <a:r>
              <a:rPr lang="en-US">
                <a:latin typeface="Arial" panose="020B0604020202020204" pitchFamily="34" charset="0"/>
                <a:cs typeface="Arial" panose="020B0604020202020204" pitchFamily="34" charset="0"/>
              </a:rPr>
              <a:t> Tổ chức hoạt động nhằm mục đích thông qua (cụm 2) để truyền đạt  (cụm 3) đến (cụm 1).</a:t>
            </a:r>
          </a:p>
        </p:txBody>
      </p:sp>
      <p:sp>
        <p:nvSpPr>
          <p:cNvPr id="4" name="Slide Number Placeholder 3"/>
          <p:cNvSpPr>
            <a:spLocks noGrp="1"/>
          </p:cNvSpPr>
          <p:nvPr>
            <p:ph type="sldNum" sz="quarter" idx="5"/>
          </p:nvPr>
        </p:nvSpPr>
        <p:spPr/>
        <p:txBody>
          <a:bodyPr/>
          <a:lstStyle/>
          <a:p>
            <a:fld id="{4C5E80A8-B05B-4194-83E5-A8ED0E3CB12E}" type="slidenum">
              <a:rPr lang="en-US" smtClean="0"/>
              <a:t>17</a:t>
            </a:fld>
            <a:endParaRPr lang="en-US"/>
          </a:p>
        </p:txBody>
      </p:sp>
    </p:spTree>
    <p:extLst>
      <p:ext uri="{BB962C8B-B14F-4D97-AF65-F5344CB8AC3E}">
        <p14:creationId xmlns:p14="http://schemas.microsoft.com/office/powerpoint/2010/main" val="3885885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sz="1200" kern="100">
                <a:solidFill>
                  <a:srgbClr val="FFC000"/>
                </a:solidFill>
                <a:effectLst/>
                <a:latin typeface="Meiryo" panose="020B0604030504040204" pitchFamily="34" charset="-128"/>
                <a:ea typeface="Meiryo" panose="020B0604030504040204" pitchFamily="34" charset="-128"/>
                <a:cs typeface="Times New Roman" panose="02020603050405020304" pitchFamily="18" charset="0"/>
              </a:rPr>
              <a:t>Khung của câu:</a:t>
            </a:r>
            <a:r>
              <a:rPr lang="en-US">
                <a:latin typeface="Arial" panose="020B0604020202020204" pitchFamily="34" charset="0"/>
                <a:cs typeface="Arial" panose="020B0604020202020204" pitchFamily="34" charset="0"/>
              </a:rPr>
              <a:t> Tổ chức hoạt động nhằm mục đích thông qua (cụm 2) để truyền đạt  (cụm 3) đến (cụm 1).</a:t>
            </a:r>
          </a:p>
        </p:txBody>
      </p:sp>
      <p:sp>
        <p:nvSpPr>
          <p:cNvPr id="4" name="Slide Number Placeholder 3"/>
          <p:cNvSpPr>
            <a:spLocks noGrp="1"/>
          </p:cNvSpPr>
          <p:nvPr>
            <p:ph type="sldNum" sz="quarter" idx="5"/>
          </p:nvPr>
        </p:nvSpPr>
        <p:spPr/>
        <p:txBody>
          <a:bodyPr/>
          <a:lstStyle/>
          <a:p>
            <a:fld id="{4C5E80A8-B05B-4194-83E5-A8ED0E3CB12E}" type="slidenum">
              <a:rPr lang="en-US" smtClean="0"/>
              <a:t>18</a:t>
            </a:fld>
            <a:endParaRPr lang="en-US"/>
          </a:p>
        </p:txBody>
      </p:sp>
    </p:spTree>
    <p:extLst>
      <p:ext uri="{BB962C8B-B14F-4D97-AF65-F5344CB8AC3E}">
        <p14:creationId xmlns:p14="http://schemas.microsoft.com/office/powerpoint/2010/main" val="25050855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sz="1200" kern="100">
                <a:solidFill>
                  <a:srgbClr val="FFC000"/>
                </a:solidFill>
                <a:effectLst/>
                <a:latin typeface="Meiryo" panose="020B0604030504040204" pitchFamily="34" charset="-128"/>
                <a:ea typeface="Meiryo" panose="020B0604030504040204" pitchFamily="34" charset="-128"/>
                <a:cs typeface="Times New Roman" panose="02020603050405020304" pitchFamily="18" charset="0"/>
              </a:rPr>
              <a:t>Khung của câu:</a:t>
            </a:r>
            <a:r>
              <a:rPr lang="en-US">
                <a:latin typeface="Arial" panose="020B0604020202020204" pitchFamily="34" charset="0"/>
                <a:cs typeface="Arial" panose="020B0604020202020204" pitchFamily="34" charset="0"/>
              </a:rPr>
              <a:t> </a:t>
            </a:r>
            <a:r>
              <a:rPr lang="vi-VN">
                <a:latin typeface="Arial" panose="020B0604020202020204" pitchFamily="34" charset="0"/>
                <a:cs typeface="Arial" panose="020B0604020202020204" pitchFamily="34" charset="0"/>
              </a:rPr>
              <a:t>Pháp nhân này</a:t>
            </a:r>
            <a:r>
              <a:rPr lang="en-US">
                <a:latin typeface="Arial" panose="020B0604020202020204" pitchFamily="34" charset="0"/>
                <a:cs typeface="Arial" panose="020B0604020202020204" pitchFamily="34" charset="0"/>
              </a:rPr>
              <a:t> </a:t>
            </a:r>
            <a:r>
              <a:rPr lang="vi-VN">
                <a:latin typeface="Arial" panose="020B0604020202020204" pitchFamily="34" charset="0"/>
                <a:cs typeface="Arial" panose="020B0604020202020204" pitchFamily="34" charset="0"/>
              </a:rPr>
              <a:t>lấy </a:t>
            </a:r>
            <a:r>
              <a:rPr lang="en-US">
                <a:latin typeface="Arial" panose="020B0604020202020204" pitchFamily="34" charset="0"/>
                <a:cs typeface="Arial" panose="020B0604020202020204" pitchFamily="34" charset="0"/>
              </a:rPr>
              <a:t>mục đích</a:t>
            </a:r>
            <a:r>
              <a:rPr lang="vi-VN">
                <a:latin typeface="Arial" panose="020B0604020202020204" pitchFamily="34" charset="0"/>
                <a:cs typeface="Arial" panose="020B0604020202020204" pitchFamily="34" charset="0"/>
              </a:rPr>
              <a:t> là</a:t>
            </a:r>
            <a:r>
              <a:rPr lang="en-US">
                <a:latin typeface="Arial" panose="020B0604020202020204" pitchFamily="34" charset="0"/>
                <a:cs typeface="Arial" panose="020B0604020202020204" pitchFamily="34" charset="0"/>
              </a:rPr>
              <a:t> thông qua (cụm 2) để truyền đạt  (cụm 3) đến (cụm 1).</a:t>
            </a:r>
          </a:p>
        </p:txBody>
      </p:sp>
      <p:sp>
        <p:nvSpPr>
          <p:cNvPr id="4" name="Slide Number Placeholder 3"/>
          <p:cNvSpPr>
            <a:spLocks noGrp="1"/>
          </p:cNvSpPr>
          <p:nvPr>
            <p:ph type="sldNum" sz="quarter" idx="5"/>
          </p:nvPr>
        </p:nvSpPr>
        <p:spPr/>
        <p:txBody>
          <a:bodyPr/>
          <a:lstStyle/>
          <a:p>
            <a:fld id="{4C5E80A8-B05B-4194-83E5-A8ED0E3CB12E}" type="slidenum">
              <a:rPr lang="en-US" smtClean="0"/>
              <a:t>19</a:t>
            </a:fld>
            <a:endParaRPr lang="en-US"/>
          </a:p>
        </p:txBody>
      </p:sp>
    </p:spTree>
    <p:extLst>
      <p:ext uri="{BB962C8B-B14F-4D97-AF65-F5344CB8AC3E}">
        <p14:creationId xmlns:p14="http://schemas.microsoft.com/office/powerpoint/2010/main" val="3631410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ja-JP" altLang="en-US">
                <a:latin typeface="Arial" panose="020B0604020202020204" pitchFamily="34" charset="0"/>
                <a:cs typeface="Arial" panose="020B0604020202020204" pitchFamily="34" charset="0"/>
              </a:rPr>
              <a:t>① </a:t>
            </a:r>
            <a:r>
              <a:rPr lang="en-US" altLang="ja-JP">
                <a:latin typeface="Arial" panose="020B0604020202020204" pitchFamily="34" charset="0"/>
                <a:cs typeface="Arial" panose="020B0604020202020204" pitchFamily="34" charset="0"/>
              </a:rPr>
              <a:t>Phân loại câu. Tiếng Nhật có 3 loại câu:</a:t>
            </a:r>
          </a:p>
          <a:p>
            <a:r>
              <a:rPr lang="en-US" altLang="ja-JP">
                <a:latin typeface="Arial" panose="020B0604020202020204" pitchFamily="34" charset="0"/>
                <a:cs typeface="Arial" panose="020B0604020202020204" pitchFamily="34" charset="0"/>
              </a:rPr>
              <a:t>Danh từ </a:t>
            </a:r>
            <a:r>
              <a:rPr lang="ja-JP" altLang="en-US">
                <a:latin typeface="Arial" panose="020B0604020202020204" pitchFamily="34" charset="0"/>
                <a:cs typeface="Arial" panose="020B0604020202020204" pitchFamily="34" charset="0"/>
              </a:rPr>
              <a:t>です。</a:t>
            </a:r>
            <a:endParaRPr lang="en-US" altLang="ja-JP">
              <a:latin typeface="Arial" panose="020B0604020202020204" pitchFamily="34" charset="0"/>
              <a:cs typeface="Arial" panose="020B0604020202020204" pitchFamily="34" charset="0"/>
            </a:endParaRPr>
          </a:p>
          <a:p>
            <a:r>
              <a:rPr lang="en-US" altLang="ja-JP">
                <a:latin typeface="Arial" panose="020B0604020202020204" pitchFamily="34" charset="0"/>
                <a:cs typeface="Arial" panose="020B0604020202020204" pitchFamily="34" charset="0"/>
              </a:rPr>
              <a:t>Tính từ </a:t>
            </a:r>
            <a:r>
              <a:rPr lang="ja-JP" altLang="en-US">
                <a:latin typeface="Arial" panose="020B0604020202020204" pitchFamily="34" charset="0"/>
                <a:cs typeface="Arial" panose="020B0604020202020204" pitchFamily="34" charset="0"/>
              </a:rPr>
              <a:t>です。</a:t>
            </a:r>
            <a:endParaRPr lang="en-US" altLang="ja-JP">
              <a:latin typeface="Arial" panose="020B0604020202020204" pitchFamily="34" charset="0"/>
              <a:cs typeface="Arial" panose="020B0604020202020204" pitchFamily="34" charset="0"/>
            </a:endParaRPr>
          </a:p>
          <a:p>
            <a:r>
              <a:rPr lang="en-US" altLang="ja-JP">
                <a:latin typeface="Arial" panose="020B0604020202020204" pitchFamily="34" charset="0"/>
                <a:cs typeface="Arial" panose="020B0604020202020204" pitchFamily="34" charset="0"/>
              </a:rPr>
              <a:t>Động từ </a:t>
            </a:r>
            <a:r>
              <a:rPr lang="ja-JP" altLang="en-US">
                <a:latin typeface="Arial" panose="020B0604020202020204" pitchFamily="34" charset="0"/>
                <a:cs typeface="Arial" panose="020B0604020202020204" pitchFamily="34" charset="0"/>
              </a:rPr>
              <a:t>る・ます・ません・ませんでした。</a:t>
            </a:r>
            <a:endParaRPr lang="en-US" altLang="ja-JP">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4C5E80A8-B05B-4194-83E5-A8ED0E3CB12E}" type="slidenum">
              <a:rPr lang="en-US" smtClean="0"/>
              <a:t>2</a:t>
            </a:fld>
            <a:endParaRPr lang="en-US"/>
          </a:p>
        </p:txBody>
      </p:sp>
    </p:spTree>
    <p:extLst>
      <p:ext uri="{BB962C8B-B14F-4D97-AF65-F5344CB8AC3E}">
        <p14:creationId xmlns:p14="http://schemas.microsoft.com/office/powerpoint/2010/main" val="134745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ja-JP" altLang="en-US">
                <a:latin typeface="Arial" panose="020B0604020202020204" pitchFamily="34" charset="0"/>
                <a:cs typeface="Arial" panose="020B0604020202020204" pitchFamily="34" charset="0"/>
              </a:rPr>
              <a:t>① </a:t>
            </a:r>
            <a:r>
              <a:rPr lang="en-US" altLang="ja-JP">
                <a:latin typeface="Arial" panose="020B0604020202020204" pitchFamily="34" charset="0"/>
                <a:cs typeface="Arial" panose="020B0604020202020204" pitchFamily="34" charset="0"/>
              </a:rPr>
              <a:t>Phân loại câu. Tiếng Nhật có 3 loại câu:</a:t>
            </a:r>
          </a:p>
          <a:p>
            <a:r>
              <a:rPr lang="vi-VN" altLang="ja-JP">
                <a:latin typeface="Arial" panose="020B0604020202020204" pitchFamily="34" charset="0"/>
                <a:cs typeface="Arial" panose="020B0604020202020204" pitchFamily="34" charset="0"/>
              </a:rPr>
              <a:t>Câu d</a:t>
            </a:r>
            <a:r>
              <a:rPr lang="en-US" altLang="ja-JP">
                <a:latin typeface="Arial" panose="020B0604020202020204" pitchFamily="34" charset="0"/>
                <a:cs typeface="Arial" panose="020B0604020202020204" pitchFamily="34" charset="0"/>
              </a:rPr>
              <a:t>anh </a:t>
            </a:r>
            <a:r>
              <a:rPr lang="vi-VN" altLang="ja-JP">
                <a:latin typeface="Arial" panose="020B0604020202020204" pitchFamily="34" charset="0"/>
                <a:cs typeface="Arial" panose="020B0604020202020204" pitchFamily="34" charset="0"/>
              </a:rPr>
              <a:t>từ: kết thúc bằng</a:t>
            </a:r>
            <a:r>
              <a:rPr lang="en-US" altLang="ja-JP">
                <a:latin typeface="Arial" panose="020B0604020202020204" pitchFamily="34" charset="0"/>
                <a:cs typeface="Arial" panose="020B0604020202020204" pitchFamily="34" charset="0"/>
              </a:rPr>
              <a:t> </a:t>
            </a:r>
            <a:r>
              <a:rPr lang="ja-JP" altLang="en-US">
                <a:latin typeface="Arial" panose="020B0604020202020204" pitchFamily="34" charset="0"/>
                <a:cs typeface="Arial" panose="020B0604020202020204" pitchFamily="34" charset="0"/>
              </a:rPr>
              <a:t>です。</a:t>
            </a:r>
            <a:endParaRPr lang="en-US" altLang="ja-JP">
              <a:latin typeface="Arial" panose="020B0604020202020204" pitchFamily="34" charset="0"/>
              <a:cs typeface="Arial" panose="020B0604020202020204" pitchFamily="34" charset="0"/>
            </a:endParaRPr>
          </a:p>
          <a:p>
            <a:r>
              <a:rPr lang="vi-VN" altLang="ja-JP">
                <a:latin typeface="Arial" panose="020B0604020202020204" pitchFamily="34" charset="0"/>
                <a:cs typeface="Arial" panose="020B0604020202020204" pitchFamily="34" charset="0"/>
              </a:rPr>
              <a:t>Câu tính từ: kết thúc bằng</a:t>
            </a:r>
            <a:r>
              <a:rPr lang="en-US" altLang="ja-JP">
                <a:latin typeface="Arial" panose="020B0604020202020204" pitchFamily="34" charset="0"/>
                <a:cs typeface="Arial" panose="020B0604020202020204" pitchFamily="34" charset="0"/>
              </a:rPr>
              <a:t> </a:t>
            </a:r>
            <a:r>
              <a:rPr lang="ja-JP" altLang="en-US">
                <a:latin typeface="Arial" panose="020B0604020202020204" pitchFamily="34" charset="0"/>
                <a:cs typeface="Arial" panose="020B0604020202020204" pitchFamily="34" charset="0"/>
              </a:rPr>
              <a:t>です。</a:t>
            </a:r>
            <a:endParaRPr lang="en-US" altLang="ja-JP">
              <a:latin typeface="Arial" panose="020B0604020202020204" pitchFamily="34" charset="0"/>
              <a:cs typeface="Arial" panose="020B0604020202020204" pitchFamily="34" charset="0"/>
            </a:endParaRPr>
          </a:p>
          <a:p>
            <a:r>
              <a:rPr lang="vi-VN" altLang="ja-JP">
                <a:latin typeface="Arial" panose="020B0604020202020204" pitchFamily="34" charset="0"/>
                <a:cs typeface="Arial" panose="020B0604020202020204" pitchFamily="34" charset="0"/>
              </a:rPr>
              <a:t>Câu đ</a:t>
            </a:r>
            <a:r>
              <a:rPr lang="en-US" altLang="ja-JP">
                <a:latin typeface="Arial" panose="020B0604020202020204" pitchFamily="34" charset="0"/>
                <a:cs typeface="Arial" panose="020B0604020202020204" pitchFamily="34" charset="0"/>
              </a:rPr>
              <a:t>ộng </a:t>
            </a:r>
            <a:r>
              <a:rPr lang="vi-VN" altLang="ja-JP">
                <a:latin typeface="Arial" panose="020B0604020202020204" pitchFamily="34" charset="0"/>
                <a:cs typeface="Arial" panose="020B0604020202020204" pitchFamily="34" charset="0"/>
              </a:rPr>
              <a:t>từ: kết thúc bằng</a:t>
            </a:r>
            <a:r>
              <a:rPr lang="en-US" altLang="ja-JP">
                <a:latin typeface="Arial" panose="020B0604020202020204" pitchFamily="34" charset="0"/>
                <a:cs typeface="Arial" panose="020B0604020202020204" pitchFamily="34" charset="0"/>
              </a:rPr>
              <a:t> </a:t>
            </a:r>
            <a:r>
              <a:rPr lang="ja-JP" altLang="en-US">
                <a:latin typeface="Arial" panose="020B0604020202020204" pitchFamily="34" charset="0"/>
                <a:cs typeface="Arial" panose="020B0604020202020204" pitchFamily="34" charset="0"/>
              </a:rPr>
              <a:t>る・ます・ません・ませんでした。</a:t>
            </a:r>
            <a:endParaRPr lang="en-US" altLang="ja-JP">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4C5E80A8-B05B-4194-83E5-A8ED0E3CB12E}" type="slidenum">
              <a:rPr lang="en-US" smtClean="0"/>
              <a:t>3</a:t>
            </a:fld>
            <a:endParaRPr lang="en-US"/>
          </a:p>
        </p:txBody>
      </p:sp>
    </p:spTree>
    <p:extLst>
      <p:ext uri="{BB962C8B-B14F-4D97-AF65-F5344CB8AC3E}">
        <p14:creationId xmlns:p14="http://schemas.microsoft.com/office/powerpoint/2010/main" val="1059732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ja-JP" altLang="en-US">
                <a:latin typeface="Arial" panose="020B0604020202020204" pitchFamily="34" charset="0"/>
                <a:cs typeface="Arial" panose="020B0604020202020204" pitchFamily="34" charset="0"/>
              </a:rPr>
              <a:t>② </a:t>
            </a:r>
            <a:r>
              <a:rPr lang="en-US" altLang="ja-JP">
                <a:latin typeface="Arial" panose="020B0604020202020204" pitchFamily="34" charset="0"/>
                <a:cs typeface="Arial" panose="020B0604020202020204" pitchFamily="34" charset="0"/>
              </a:rPr>
              <a:t>Nhận</a:t>
            </a:r>
            <a:r>
              <a:rPr lang="ja-JP" altLang="en-US">
                <a:latin typeface="Arial" panose="020B0604020202020204" pitchFamily="34" charset="0"/>
                <a:cs typeface="Arial" panose="020B0604020202020204" pitchFamily="34" charset="0"/>
              </a:rPr>
              <a:t> </a:t>
            </a:r>
            <a:r>
              <a:rPr lang="en-US" altLang="ja-JP">
                <a:latin typeface="Arial" panose="020B0604020202020204" pitchFamily="34" charset="0"/>
                <a:cs typeface="Arial" panose="020B0604020202020204" pitchFamily="34" charset="0"/>
              </a:rPr>
              <a:t>dạng chủ ngữ</a:t>
            </a:r>
          </a:p>
          <a:p>
            <a:r>
              <a:rPr lang="en-US">
                <a:latin typeface="Arial" panose="020B0604020202020204" pitchFamily="34" charset="0"/>
                <a:cs typeface="Arial" panose="020B0604020202020204" pitchFamily="34" charset="0"/>
              </a:rPr>
              <a:t>Nằm trước </a:t>
            </a:r>
            <a:r>
              <a:rPr lang="ja-JP" altLang="en-US">
                <a:latin typeface="Arial" panose="020B0604020202020204" pitchFamily="34" charset="0"/>
                <a:cs typeface="Arial" panose="020B0604020202020204" pitchFamily="34" charset="0"/>
              </a:rPr>
              <a:t>は、が、も　</a:t>
            </a:r>
            <a:r>
              <a:rPr lang="en-US" altLang="ja-JP">
                <a:latin typeface="Arial" panose="020B0604020202020204" pitchFamily="34" charset="0"/>
                <a:cs typeface="Arial" panose="020B0604020202020204" pitchFamily="34" charset="0"/>
              </a:rPr>
              <a:t>đôi khi bị ẩn</a:t>
            </a:r>
            <a:endParaRPr lang="en-US">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4C5E80A8-B05B-4194-83E5-A8ED0E3CB12E}" type="slidenum">
              <a:rPr lang="en-US" smtClean="0"/>
              <a:t>4</a:t>
            </a:fld>
            <a:endParaRPr lang="en-US"/>
          </a:p>
        </p:txBody>
      </p:sp>
    </p:spTree>
    <p:extLst>
      <p:ext uri="{BB962C8B-B14F-4D97-AF65-F5344CB8AC3E}">
        <p14:creationId xmlns:p14="http://schemas.microsoft.com/office/powerpoint/2010/main" val="1380155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ja-JP" altLang="en-US">
                <a:latin typeface="Arial" panose="020B0604020202020204" pitchFamily="34" charset="0"/>
                <a:cs typeface="Arial" panose="020B0604020202020204" pitchFamily="34" charset="0"/>
              </a:rPr>
              <a:t>② </a:t>
            </a:r>
            <a:r>
              <a:rPr lang="en-US" altLang="ja-JP">
                <a:latin typeface="Arial" panose="020B0604020202020204" pitchFamily="34" charset="0"/>
                <a:cs typeface="Arial" panose="020B0604020202020204" pitchFamily="34" charset="0"/>
              </a:rPr>
              <a:t>Nhận</a:t>
            </a:r>
            <a:r>
              <a:rPr lang="ja-JP" altLang="en-US">
                <a:latin typeface="Arial" panose="020B0604020202020204" pitchFamily="34" charset="0"/>
                <a:cs typeface="Arial" panose="020B0604020202020204" pitchFamily="34" charset="0"/>
              </a:rPr>
              <a:t> </a:t>
            </a:r>
            <a:r>
              <a:rPr lang="en-US" altLang="ja-JP">
                <a:latin typeface="Arial" panose="020B0604020202020204" pitchFamily="34" charset="0"/>
                <a:cs typeface="Arial" panose="020B0604020202020204" pitchFamily="34" charset="0"/>
              </a:rPr>
              <a:t>dạng chủ ngữ</a:t>
            </a:r>
          </a:p>
          <a:p>
            <a:r>
              <a:rPr lang="en-US">
                <a:latin typeface="Arial" panose="020B0604020202020204" pitchFamily="34" charset="0"/>
                <a:cs typeface="Arial" panose="020B0604020202020204" pitchFamily="34" charset="0"/>
              </a:rPr>
              <a:t>Nằm trước </a:t>
            </a:r>
            <a:r>
              <a:rPr lang="ja-JP" altLang="en-US">
                <a:latin typeface="Arial" panose="020B0604020202020204" pitchFamily="34" charset="0"/>
                <a:cs typeface="Arial" panose="020B0604020202020204" pitchFamily="34" charset="0"/>
              </a:rPr>
              <a:t>は、が、も　</a:t>
            </a:r>
            <a:r>
              <a:rPr lang="en-US" altLang="ja-JP">
                <a:latin typeface="Arial" panose="020B0604020202020204" pitchFamily="34" charset="0"/>
                <a:cs typeface="Arial" panose="020B0604020202020204" pitchFamily="34" charset="0"/>
              </a:rPr>
              <a:t>đôi khi bị ẩn</a:t>
            </a:r>
            <a:endParaRPr lang="en-US">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4C5E80A8-B05B-4194-83E5-A8ED0E3CB12E}" type="slidenum">
              <a:rPr lang="en-US" smtClean="0"/>
              <a:t>5</a:t>
            </a:fld>
            <a:endParaRPr lang="en-US"/>
          </a:p>
        </p:txBody>
      </p:sp>
    </p:spTree>
    <p:extLst>
      <p:ext uri="{BB962C8B-B14F-4D97-AF65-F5344CB8AC3E}">
        <p14:creationId xmlns:p14="http://schemas.microsoft.com/office/powerpoint/2010/main" val="1554907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ja-JP" altLang="en-US">
                <a:latin typeface="Arial" panose="020B0604020202020204" pitchFamily="34" charset="0"/>
                <a:cs typeface="Arial" panose="020B0604020202020204" pitchFamily="34" charset="0"/>
              </a:rPr>
              <a:t>③ </a:t>
            </a:r>
            <a:r>
              <a:rPr lang="en-US" altLang="ja-JP">
                <a:latin typeface="Arial" panose="020B0604020202020204" pitchFamily="34" charset="0"/>
                <a:cs typeface="Arial" panose="020B0604020202020204" pitchFamily="34" charset="0"/>
              </a:rPr>
              <a:t>Nhận</a:t>
            </a:r>
            <a:r>
              <a:rPr lang="ja-JP" altLang="en-US">
                <a:latin typeface="Arial" panose="020B0604020202020204" pitchFamily="34" charset="0"/>
                <a:cs typeface="Arial" panose="020B0604020202020204" pitchFamily="34" charset="0"/>
              </a:rPr>
              <a:t> </a:t>
            </a:r>
            <a:r>
              <a:rPr lang="en-US" altLang="ja-JP">
                <a:latin typeface="Arial" panose="020B0604020202020204" pitchFamily="34" charset="0"/>
                <a:cs typeface="Arial" panose="020B0604020202020204" pitchFamily="34" charset="0"/>
              </a:rPr>
              <a:t>dạng động từ chính của câu (V1)</a:t>
            </a:r>
          </a:p>
          <a:p>
            <a:r>
              <a:rPr lang="en-US">
                <a:latin typeface="Arial" panose="020B0604020202020204" pitchFamily="34" charset="0"/>
                <a:cs typeface="Arial" panose="020B0604020202020204" pitchFamily="34" charset="0"/>
              </a:rPr>
              <a:t>Là động từ đứng cuối cùng của câu</a:t>
            </a:r>
          </a:p>
        </p:txBody>
      </p:sp>
      <p:sp>
        <p:nvSpPr>
          <p:cNvPr id="4" name="Slide Number Placeholder 3"/>
          <p:cNvSpPr>
            <a:spLocks noGrp="1"/>
          </p:cNvSpPr>
          <p:nvPr>
            <p:ph type="sldNum" sz="quarter" idx="5"/>
          </p:nvPr>
        </p:nvSpPr>
        <p:spPr/>
        <p:txBody>
          <a:bodyPr/>
          <a:lstStyle/>
          <a:p>
            <a:fld id="{4C5E80A8-B05B-4194-83E5-A8ED0E3CB12E}" type="slidenum">
              <a:rPr lang="en-US" smtClean="0"/>
              <a:t>6</a:t>
            </a:fld>
            <a:endParaRPr lang="en-US"/>
          </a:p>
        </p:txBody>
      </p:sp>
    </p:spTree>
    <p:extLst>
      <p:ext uri="{BB962C8B-B14F-4D97-AF65-F5344CB8AC3E}">
        <p14:creationId xmlns:p14="http://schemas.microsoft.com/office/powerpoint/2010/main" val="3964328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ja-JP" altLang="en-US">
                <a:latin typeface="Arial" panose="020B0604020202020204" pitchFamily="34" charset="0"/>
                <a:cs typeface="Arial" panose="020B0604020202020204" pitchFamily="34" charset="0"/>
              </a:rPr>
              <a:t>③ </a:t>
            </a:r>
            <a:r>
              <a:rPr lang="en-US" altLang="ja-JP">
                <a:latin typeface="Arial" panose="020B0604020202020204" pitchFamily="34" charset="0"/>
                <a:cs typeface="Arial" panose="020B0604020202020204" pitchFamily="34" charset="0"/>
              </a:rPr>
              <a:t>Nhận</a:t>
            </a:r>
            <a:r>
              <a:rPr lang="ja-JP" altLang="en-US">
                <a:latin typeface="Arial" panose="020B0604020202020204" pitchFamily="34" charset="0"/>
                <a:cs typeface="Arial" panose="020B0604020202020204" pitchFamily="34" charset="0"/>
              </a:rPr>
              <a:t> </a:t>
            </a:r>
            <a:r>
              <a:rPr lang="en-US" altLang="ja-JP">
                <a:latin typeface="Arial" panose="020B0604020202020204" pitchFamily="34" charset="0"/>
                <a:cs typeface="Arial" panose="020B0604020202020204" pitchFamily="34" charset="0"/>
              </a:rPr>
              <a:t>dạng động từ chính của câu (V1)</a:t>
            </a:r>
          </a:p>
          <a:p>
            <a:r>
              <a:rPr lang="en-US">
                <a:latin typeface="Arial" panose="020B0604020202020204" pitchFamily="34" charset="0"/>
                <a:cs typeface="Arial" panose="020B0604020202020204" pitchFamily="34" charset="0"/>
              </a:rPr>
              <a:t>Là động từ đứng cuối cùng của câu</a:t>
            </a:r>
          </a:p>
        </p:txBody>
      </p:sp>
      <p:sp>
        <p:nvSpPr>
          <p:cNvPr id="4" name="Slide Number Placeholder 3"/>
          <p:cNvSpPr>
            <a:spLocks noGrp="1"/>
          </p:cNvSpPr>
          <p:nvPr>
            <p:ph type="sldNum" sz="quarter" idx="5"/>
          </p:nvPr>
        </p:nvSpPr>
        <p:spPr/>
        <p:txBody>
          <a:bodyPr/>
          <a:lstStyle/>
          <a:p>
            <a:fld id="{4C5E80A8-B05B-4194-83E5-A8ED0E3CB12E}" type="slidenum">
              <a:rPr lang="en-US" smtClean="0"/>
              <a:t>7</a:t>
            </a:fld>
            <a:endParaRPr lang="en-US"/>
          </a:p>
        </p:txBody>
      </p:sp>
    </p:spTree>
    <p:extLst>
      <p:ext uri="{BB962C8B-B14F-4D97-AF65-F5344CB8AC3E}">
        <p14:creationId xmlns:p14="http://schemas.microsoft.com/office/powerpoint/2010/main" val="266857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Nằm trước </a:t>
            </a:r>
            <a:r>
              <a:rPr lang="ja-JP" altLang="en-US">
                <a:latin typeface="Arial" panose="020B0604020202020204" pitchFamily="34" charset="0"/>
                <a:cs typeface="Arial" panose="020B0604020202020204" pitchFamily="34" charset="0"/>
              </a:rPr>
              <a:t>を、に、へ</a:t>
            </a: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8</a:t>
            </a:fld>
            <a:endParaRPr lang="en-US"/>
          </a:p>
        </p:txBody>
      </p:sp>
    </p:spTree>
    <p:extLst>
      <p:ext uri="{BB962C8B-B14F-4D97-AF65-F5344CB8AC3E}">
        <p14:creationId xmlns:p14="http://schemas.microsoft.com/office/powerpoint/2010/main" val="2491311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Nằm trước </a:t>
            </a:r>
            <a:r>
              <a:rPr lang="ja-JP" altLang="en-US">
                <a:latin typeface="Arial" panose="020B0604020202020204" pitchFamily="34" charset="0"/>
                <a:cs typeface="Arial" panose="020B0604020202020204" pitchFamily="34" charset="0"/>
              </a:rPr>
              <a:t>を、に、へ</a:t>
            </a: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5E80A8-B05B-4194-83E5-A8ED0E3CB12E}" type="slidenum">
              <a:rPr lang="en-US" smtClean="0"/>
              <a:t>9</a:t>
            </a:fld>
            <a:endParaRPr lang="en-US"/>
          </a:p>
        </p:txBody>
      </p:sp>
    </p:spTree>
    <p:extLst>
      <p:ext uri="{BB962C8B-B14F-4D97-AF65-F5344CB8AC3E}">
        <p14:creationId xmlns:p14="http://schemas.microsoft.com/office/powerpoint/2010/main" val="330195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A08CBE-1BFB-4DDA-9912-B58C37D97367}" type="datetimeFigureOut">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2178315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A08CBE-1BFB-4DDA-9912-B58C37D97367}" type="datetimeFigureOut">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2023759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A08CBE-1BFB-4DDA-9912-B58C37D97367}" type="datetimeFigureOut">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3593887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A08CBE-1BFB-4DDA-9912-B58C37D97367}" type="datetimeFigureOut">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347537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A08CBE-1BFB-4DDA-9912-B58C37D97367}" type="datetimeFigureOut">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3584202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A08CBE-1BFB-4DDA-9912-B58C37D97367}" type="datetimeFigureOut">
              <a:rPr lang="en-US" smtClean="0"/>
              <a:t>8/21/2024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661983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A08CBE-1BFB-4DDA-9912-B58C37D97367}" type="datetimeFigureOut">
              <a:rPr lang="en-US" smtClean="0"/>
              <a:t>8/21/2024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2840372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A08CBE-1BFB-4DDA-9912-B58C37D97367}" type="datetimeFigureOut">
              <a:rPr lang="en-US" smtClean="0"/>
              <a:t>8/21/2024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333768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A08CBE-1BFB-4DDA-9912-B58C37D97367}" type="datetimeFigureOut">
              <a:rPr lang="en-US" smtClean="0"/>
              <a:t>8/21/2024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30978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A08CBE-1BFB-4DDA-9912-B58C37D97367}" type="datetimeFigureOut">
              <a:rPr lang="en-US" smtClean="0"/>
              <a:t>8/21/2024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2003232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A08CBE-1BFB-4DDA-9912-B58C37D97367}" type="datetimeFigureOut">
              <a:rPr lang="en-US" smtClean="0"/>
              <a:t>8/21/2024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D0768-5C1B-41C9-BEE5-108031486DFD}" type="slidenum">
              <a:rPr lang="en-US" smtClean="0"/>
              <a:t>‹#›</a:t>
            </a:fld>
            <a:endParaRPr lang="en-US"/>
          </a:p>
        </p:txBody>
      </p:sp>
    </p:spTree>
    <p:extLst>
      <p:ext uri="{BB962C8B-B14F-4D97-AF65-F5344CB8AC3E}">
        <p14:creationId xmlns:p14="http://schemas.microsoft.com/office/powerpoint/2010/main" val="2992728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08CBE-1BFB-4DDA-9912-B58C37D97367}" type="datetimeFigureOut">
              <a:rPr lang="en-US" smtClean="0"/>
              <a:t>8/21/2024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D0768-5C1B-41C9-BEE5-108031486DFD}" type="slidenum">
              <a:rPr lang="en-US" smtClean="0"/>
              <a:t>‹#›</a:t>
            </a:fld>
            <a:endParaRPr lang="en-US"/>
          </a:p>
        </p:txBody>
      </p:sp>
    </p:spTree>
    <p:extLst>
      <p:ext uri="{BB962C8B-B14F-4D97-AF65-F5344CB8AC3E}">
        <p14:creationId xmlns:p14="http://schemas.microsoft.com/office/powerpoint/2010/main" val="3053133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3635284"/>
            <a:ext cx="7772400" cy="2966238"/>
          </a:xfrm>
        </p:spPr>
        <p:txBody>
          <a:bodyPr>
            <a:normAutofit fontScale="90000"/>
          </a:bodyPr>
          <a:lstStyle/>
          <a:p>
            <a:pPr algn="l">
              <a:lnSpc>
                <a:spcPct val="150000"/>
              </a:lnSpc>
            </a:pPr>
            <a:r>
              <a:rPr lang="ja-JP" sz="2200" kern="100">
                <a:effectLst/>
                <a:latin typeface="Meiryo" panose="020B0604030504040204" pitchFamily="34" charset="-128"/>
                <a:ea typeface="Meiryo" panose="020B0604030504040204" pitchFamily="34" charset="-128"/>
                <a:cs typeface="Times New Roman" panose="02020603050405020304" pitchFamily="18" charset="0"/>
              </a:rPr>
              <a:t>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sp>
        <p:nvSpPr>
          <p:cNvPr id="5" name="TextBox 4">
            <a:extLst>
              <a:ext uri="{FF2B5EF4-FFF2-40B4-BE49-F238E27FC236}">
                <a16:creationId xmlns:a16="http://schemas.microsoft.com/office/drawing/2014/main" id="{FA83279A-88A3-FA7F-7A41-5BCAF7B03BBF}"/>
              </a:ext>
            </a:extLst>
          </p:cNvPr>
          <p:cNvSpPr txBox="1"/>
          <p:nvPr/>
        </p:nvSpPr>
        <p:spPr>
          <a:xfrm>
            <a:off x="900818" y="381812"/>
            <a:ext cx="7491045" cy="3171710"/>
          </a:xfrm>
          <a:prstGeom prst="rect">
            <a:avLst/>
          </a:prstGeom>
          <a:noFill/>
        </p:spPr>
        <p:txBody>
          <a:bodyPr wrap="square" rtlCol="0">
            <a:noAutofit/>
          </a:bodyPr>
          <a:lstStyle/>
          <a:p>
            <a:pPr algn="just"/>
            <a:r>
              <a:rPr lang="vi-VN">
                <a:solidFill>
                  <a:srgbClr val="FF0000"/>
                </a:solidFill>
              </a:rPr>
              <a:t>Mô tả nhiệm vụ: </a:t>
            </a:r>
            <a:r>
              <a:rPr lang="vi-VN"/>
              <a:t>Dịch câu sau từ tiếng Nhật sang tiếng Việt.</a:t>
            </a:r>
          </a:p>
          <a:p>
            <a:pPr algn="just"/>
            <a:endParaRPr lang="vi-VN"/>
          </a:p>
          <a:p>
            <a:pPr algn="just"/>
            <a:r>
              <a:rPr lang="vi-VN">
                <a:solidFill>
                  <a:srgbClr val="FF0000"/>
                </a:solidFill>
              </a:rPr>
              <a:t>Cách làm: </a:t>
            </a:r>
            <a:r>
              <a:rPr lang="vi-VN"/>
              <a:t>Nibe sẽ dẫn dắt bạn qua </a:t>
            </a:r>
            <a:r>
              <a:rPr lang="vi-VN">
                <a:highlight>
                  <a:srgbClr val="FFFF00"/>
                </a:highlight>
              </a:rPr>
              <a:t>từng bước cụ thể</a:t>
            </a:r>
            <a:r>
              <a:rPr lang="vi-VN">
                <a:highlight>
                  <a:srgbClr val="FFFFFF"/>
                </a:highlight>
              </a:rPr>
              <a:t> </a:t>
            </a:r>
            <a:r>
              <a:rPr lang="vi-VN"/>
              <a:t>để thực hiện nhiệm vụ này. Mỗi câu hỏi là để bạn suy nghĩ và tự mình thực hiện. Đáp án sẽ nằm ở ngay slide kế tiếp.</a:t>
            </a:r>
          </a:p>
          <a:p>
            <a:pPr algn="just"/>
            <a:endParaRPr lang="vi-VN"/>
          </a:p>
          <a:p>
            <a:pPr algn="just"/>
            <a:r>
              <a:rPr lang="vi-VN"/>
              <a:t>Chúc bạn thành công đi được đến bước cuối cùng nhé!</a:t>
            </a:r>
          </a:p>
          <a:p>
            <a:pPr algn="just"/>
            <a:endParaRPr lang="vi-VN"/>
          </a:p>
          <a:p>
            <a:pPr algn="just"/>
            <a:r>
              <a:rPr lang="vi-VN"/>
              <a:t>(Nếu bạn muốn luyện với câu còn dài hơn, khó hơn thì liên hệ với Nibe đi. Chúng tôi đã chuẩn bị sẵn 1 câu khó hơn nữa làm quà cho bạn!)</a:t>
            </a:r>
            <a:endParaRPr lang="en-US"/>
          </a:p>
        </p:txBody>
      </p:sp>
    </p:spTree>
    <p:extLst>
      <p:ext uri="{BB962C8B-B14F-4D97-AF65-F5344CB8AC3E}">
        <p14:creationId xmlns:p14="http://schemas.microsoft.com/office/powerpoint/2010/main" val="3125678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BF2289B-B4FA-6858-D412-9ED728F2C6D4}"/>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sp>
        <p:nvSpPr>
          <p:cNvPr id="16" name="TextBox 15">
            <a:extLst>
              <a:ext uri="{FF2B5EF4-FFF2-40B4-BE49-F238E27FC236}">
                <a16:creationId xmlns:a16="http://schemas.microsoft.com/office/drawing/2014/main" id="{7BFB5B7A-0D25-B38F-9C79-CE3CE9D4F086}"/>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17" name="TextBox 16">
            <a:extLst>
              <a:ext uri="{FF2B5EF4-FFF2-40B4-BE49-F238E27FC236}">
                <a16:creationId xmlns:a16="http://schemas.microsoft.com/office/drawing/2014/main" id="{BD19329A-079D-7456-B959-9FFAF7639B6A}"/>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18" name="TextBox 17">
            <a:extLst>
              <a:ext uri="{FF2B5EF4-FFF2-40B4-BE49-F238E27FC236}">
                <a16:creationId xmlns:a16="http://schemas.microsoft.com/office/drawing/2014/main" id="{E3934B83-4A5F-4B19-2367-51242615C21F}"/>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graphicFrame>
        <p:nvGraphicFramePr>
          <p:cNvPr id="19" name="Table 18">
            <a:extLst>
              <a:ext uri="{FF2B5EF4-FFF2-40B4-BE49-F238E27FC236}">
                <a16:creationId xmlns:a16="http://schemas.microsoft.com/office/drawing/2014/main" id="{F2E911AE-A047-5878-1AC6-24EDAA5977BF}"/>
              </a:ext>
            </a:extLst>
          </p:cNvPr>
          <p:cNvGraphicFramePr>
            <a:graphicFrameLocks noGrp="1"/>
          </p:cNvGraphicFramePr>
          <p:nvPr>
            <p:extLst>
              <p:ext uri="{D42A27DB-BD31-4B8C-83A1-F6EECF244321}">
                <p14:modId xmlns:p14="http://schemas.microsoft.com/office/powerpoint/2010/main" val="65981932"/>
              </p:ext>
            </p:extLst>
          </p:nvPr>
        </p:nvGraphicFramePr>
        <p:xfrm>
          <a:off x="1159328" y="3188998"/>
          <a:ext cx="6825344" cy="1624809"/>
        </p:xfrm>
        <a:graphic>
          <a:graphicData uri="http://schemas.openxmlformats.org/drawingml/2006/table">
            <a:tbl>
              <a:tblPr firstRow="1" bandRow="1">
                <a:tableStyleId>{5C22544A-7EE6-4342-B048-85BDC9FD1C3A}</a:tableStyleId>
              </a:tblPr>
              <a:tblGrid>
                <a:gridCol w="6116560">
                  <a:extLst>
                    <a:ext uri="{9D8B030D-6E8A-4147-A177-3AD203B41FA5}">
                      <a16:colId xmlns:a16="http://schemas.microsoft.com/office/drawing/2014/main" val="642564959"/>
                    </a:ext>
                  </a:extLst>
                </a:gridCol>
                <a:gridCol w="708784">
                  <a:extLst>
                    <a:ext uri="{9D8B030D-6E8A-4147-A177-3AD203B41FA5}">
                      <a16:colId xmlns:a16="http://schemas.microsoft.com/office/drawing/2014/main" val="1058393601"/>
                    </a:ext>
                  </a:extLst>
                </a:gridCol>
              </a:tblGrid>
              <a:tr h="832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a:solidFill>
                            <a:schemeClr val="tx1"/>
                          </a:solidFill>
                        </a:rPr>
                        <a:t>Phân tích cấu</a:t>
                      </a:r>
                      <a:r>
                        <a:rPr lang="en-US" sz="2400">
                          <a:solidFill>
                            <a:schemeClr val="tx1"/>
                          </a:solidFill>
                        </a:rPr>
                        <a:t> trúc như trên là đúng hay sai?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kern="100">
                          <a:effectLst/>
                          <a:latin typeface="Meiryo" panose="020B0604030504040204" pitchFamily="34" charset="-128"/>
                          <a:ea typeface="Meiryo" panose="020B0604030504040204" pitchFamily="34" charset="-128"/>
                          <a:cs typeface="Times New Roman" panose="02020603050405020304" pitchFamily="18" charset="0"/>
                        </a:rPr>
                        <a:t>1. Đúng</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2506600593"/>
                  </a:ext>
                </a:extLst>
              </a:tr>
              <a:tr h="370840">
                <a:tc>
                  <a:txBody>
                    <a:bodyPr/>
                    <a:lstStyle/>
                    <a:p>
                      <a:r>
                        <a:rPr lang="en-US" sz="2000">
                          <a:latin typeface="Meiryo" panose="020B0604030504040204" pitchFamily="34" charset="-128"/>
                          <a:ea typeface="Meiryo" panose="020B0604030504040204" pitchFamily="34" charset="-128"/>
                        </a:rPr>
                        <a:t>2. Sai</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2685450027"/>
                  </a:ext>
                </a:extLst>
              </a:tr>
            </a:tbl>
          </a:graphicData>
        </a:graphic>
      </p:graphicFrame>
      <p:sp>
        <p:nvSpPr>
          <p:cNvPr id="20" name="TextBox 19">
            <a:extLst>
              <a:ext uri="{FF2B5EF4-FFF2-40B4-BE49-F238E27FC236}">
                <a16:creationId xmlns:a16="http://schemas.microsoft.com/office/drawing/2014/main" id="{9AEC6234-7EBC-01CF-3D14-0A860244BE20}"/>
              </a:ext>
            </a:extLst>
          </p:cNvPr>
          <p:cNvSpPr txBox="1"/>
          <p:nvPr/>
        </p:nvSpPr>
        <p:spPr>
          <a:xfrm>
            <a:off x="2842538" y="3966221"/>
            <a:ext cx="692498" cy="954107"/>
          </a:xfrm>
          <a:prstGeom prst="rect">
            <a:avLst/>
          </a:prstGeom>
          <a:noFill/>
        </p:spPr>
        <p:txBody>
          <a:bodyPr wrap="square" rtlCol="0">
            <a:spAutoFit/>
          </a:bodyPr>
          <a:lstStyle/>
          <a:p>
            <a:r>
              <a:rPr lang="en-US" sz="2800">
                <a:latin typeface="Meiryo" panose="020B0604030504040204" pitchFamily="34" charset="-128"/>
                <a:ea typeface="Meiryo" panose="020B0604030504040204" pitchFamily="34" charset="-128"/>
              </a:rPr>
              <a:t></a:t>
            </a:r>
          </a:p>
          <a:p>
            <a:r>
              <a:rPr lang="en-US" sz="2800">
                <a:latin typeface="Meiryo" panose="020B0604030504040204" pitchFamily="34" charset="-128"/>
                <a:ea typeface="Meiryo" panose="020B0604030504040204" pitchFamily="34" charset="-128"/>
              </a:rPr>
              <a:t></a:t>
            </a:r>
          </a:p>
        </p:txBody>
      </p:sp>
    </p:spTree>
    <p:extLst>
      <p:ext uri="{BB962C8B-B14F-4D97-AF65-F5344CB8AC3E}">
        <p14:creationId xmlns:p14="http://schemas.microsoft.com/office/powerpoint/2010/main" val="1197183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BF2289B-B4FA-6858-D412-9ED728F2C6D4}"/>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sp>
        <p:nvSpPr>
          <p:cNvPr id="16" name="TextBox 15">
            <a:extLst>
              <a:ext uri="{FF2B5EF4-FFF2-40B4-BE49-F238E27FC236}">
                <a16:creationId xmlns:a16="http://schemas.microsoft.com/office/drawing/2014/main" id="{7BFB5B7A-0D25-B38F-9C79-CE3CE9D4F086}"/>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17" name="TextBox 16">
            <a:extLst>
              <a:ext uri="{FF2B5EF4-FFF2-40B4-BE49-F238E27FC236}">
                <a16:creationId xmlns:a16="http://schemas.microsoft.com/office/drawing/2014/main" id="{BD19329A-079D-7456-B959-9FFAF7639B6A}"/>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18" name="TextBox 17">
            <a:extLst>
              <a:ext uri="{FF2B5EF4-FFF2-40B4-BE49-F238E27FC236}">
                <a16:creationId xmlns:a16="http://schemas.microsoft.com/office/drawing/2014/main" id="{E3934B83-4A5F-4B19-2367-51242615C21F}"/>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graphicFrame>
        <p:nvGraphicFramePr>
          <p:cNvPr id="19" name="Table 18">
            <a:extLst>
              <a:ext uri="{FF2B5EF4-FFF2-40B4-BE49-F238E27FC236}">
                <a16:creationId xmlns:a16="http://schemas.microsoft.com/office/drawing/2014/main" id="{F2E911AE-A047-5878-1AC6-24EDAA5977BF}"/>
              </a:ext>
            </a:extLst>
          </p:cNvPr>
          <p:cNvGraphicFramePr>
            <a:graphicFrameLocks noGrp="1"/>
          </p:cNvGraphicFramePr>
          <p:nvPr/>
        </p:nvGraphicFramePr>
        <p:xfrm>
          <a:off x="1159328" y="3188998"/>
          <a:ext cx="6825344" cy="1624809"/>
        </p:xfrm>
        <a:graphic>
          <a:graphicData uri="http://schemas.openxmlformats.org/drawingml/2006/table">
            <a:tbl>
              <a:tblPr firstRow="1" bandRow="1">
                <a:tableStyleId>{5C22544A-7EE6-4342-B048-85BDC9FD1C3A}</a:tableStyleId>
              </a:tblPr>
              <a:tblGrid>
                <a:gridCol w="6116560">
                  <a:extLst>
                    <a:ext uri="{9D8B030D-6E8A-4147-A177-3AD203B41FA5}">
                      <a16:colId xmlns:a16="http://schemas.microsoft.com/office/drawing/2014/main" val="642564959"/>
                    </a:ext>
                  </a:extLst>
                </a:gridCol>
                <a:gridCol w="708784">
                  <a:extLst>
                    <a:ext uri="{9D8B030D-6E8A-4147-A177-3AD203B41FA5}">
                      <a16:colId xmlns:a16="http://schemas.microsoft.com/office/drawing/2014/main" val="1058393601"/>
                    </a:ext>
                  </a:extLst>
                </a:gridCol>
              </a:tblGrid>
              <a:tr h="832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a:solidFill>
                            <a:schemeClr val="tx1"/>
                          </a:solidFill>
                        </a:rPr>
                        <a:t>Phân tích cấu</a:t>
                      </a:r>
                      <a:r>
                        <a:rPr lang="en-US" sz="2400">
                          <a:solidFill>
                            <a:schemeClr val="tx1"/>
                          </a:solidFill>
                        </a:rPr>
                        <a:t> trúc như trên là đúng hay sai?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kern="100">
                          <a:effectLst/>
                          <a:latin typeface="Meiryo" panose="020B0604030504040204" pitchFamily="34" charset="-128"/>
                          <a:ea typeface="Meiryo" panose="020B0604030504040204" pitchFamily="34" charset="-128"/>
                          <a:cs typeface="Times New Roman" panose="02020603050405020304" pitchFamily="18" charset="0"/>
                        </a:rPr>
                        <a:t>1. Đúng</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2506600593"/>
                  </a:ext>
                </a:extLst>
              </a:tr>
              <a:tr h="370840">
                <a:tc>
                  <a:txBody>
                    <a:bodyPr/>
                    <a:lstStyle/>
                    <a:p>
                      <a:r>
                        <a:rPr lang="en-US" sz="2000">
                          <a:latin typeface="Meiryo" panose="020B0604030504040204" pitchFamily="34" charset="-128"/>
                          <a:ea typeface="Meiryo" panose="020B0604030504040204" pitchFamily="34" charset="-128"/>
                        </a:rPr>
                        <a:t>2. Sai</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2685450027"/>
                  </a:ext>
                </a:extLst>
              </a:tr>
            </a:tbl>
          </a:graphicData>
        </a:graphic>
      </p:graphicFrame>
      <p:sp>
        <p:nvSpPr>
          <p:cNvPr id="20" name="TextBox 19">
            <a:extLst>
              <a:ext uri="{FF2B5EF4-FFF2-40B4-BE49-F238E27FC236}">
                <a16:creationId xmlns:a16="http://schemas.microsoft.com/office/drawing/2014/main" id="{9AEC6234-7EBC-01CF-3D14-0A860244BE20}"/>
              </a:ext>
            </a:extLst>
          </p:cNvPr>
          <p:cNvSpPr txBox="1"/>
          <p:nvPr/>
        </p:nvSpPr>
        <p:spPr>
          <a:xfrm>
            <a:off x="2842538" y="4029721"/>
            <a:ext cx="692498" cy="830997"/>
          </a:xfrm>
          <a:prstGeom prst="rect">
            <a:avLst/>
          </a:prstGeom>
          <a:noFill/>
        </p:spPr>
        <p:txBody>
          <a:bodyPr wrap="square" rtlCol="0">
            <a:spAutoFit/>
          </a:bodyPr>
          <a:lstStyle/>
          <a:p>
            <a:r>
              <a:rPr lang="en-US" sz="2400">
                <a:latin typeface="Segoe MDL2 Assets" panose="050A0102010101010101" pitchFamily="18" charset="0"/>
              </a:rPr>
              <a:t></a:t>
            </a:r>
            <a:endParaRPr lang="en-US" sz="2400">
              <a:latin typeface="Meiryo" panose="020B0604030504040204" pitchFamily="34" charset="-128"/>
              <a:ea typeface="Meiryo" panose="020B0604030504040204" pitchFamily="34" charset="-128"/>
            </a:endParaRPr>
          </a:p>
          <a:p>
            <a:r>
              <a:rPr lang="en-US" sz="2400">
                <a:latin typeface="Segoe MDL2 Assets" panose="050A0102010101010101" pitchFamily="18" charset="0"/>
              </a:rPr>
              <a:t></a:t>
            </a:r>
            <a:endParaRPr lang="en-US" sz="24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154635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3355344035"/>
              </p:ext>
            </p:extLst>
          </p:nvPr>
        </p:nvGraphicFramePr>
        <p:xfrm>
          <a:off x="917192" y="3338224"/>
          <a:ext cx="8683174" cy="822960"/>
        </p:xfrm>
        <a:graphic>
          <a:graphicData uri="http://schemas.openxmlformats.org/drawingml/2006/table">
            <a:tbl>
              <a:tblPr firstRow="1" bandRow="1">
                <a:tableStyleId>{5C22544A-7EE6-4342-B048-85BDC9FD1C3A}</a:tableStyleId>
              </a:tblPr>
              <a:tblGrid>
                <a:gridCol w="7781462">
                  <a:extLst>
                    <a:ext uri="{9D8B030D-6E8A-4147-A177-3AD203B41FA5}">
                      <a16:colId xmlns:a16="http://schemas.microsoft.com/office/drawing/2014/main" val="642564959"/>
                    </a:ext>
                  </a:extLst>
                </a:gridCol>
                <a:gridCol w="901712">
                  <a:extLst>
                    <a:ext uri="{9D8B030D-6E8A-4147-A177-3AD203B41FA5}">
                      <a16:colId xmlns:a16="http://schemas.microsoft.com/office/drawing/2014/main" val="1058393601"/>
                    </a:ext>
                  </a:extLst>
                </a:gridCol>
              </a:tblGrid>
              <a:tr h="409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a:solidFill>
                            <a:schemeClr val="tx1"/>
                          </a:solidFill>
                        </a:rPr>
                        <a:t>Vì sao phần bổ nghĩa cho </a:t>
                      </a:r>
                      <a:r>
                        <a:rPr lang="ja-JP" altLang="en-US" sz="2400" b="1">
                          <a:solidFill>
                            <a:srgbClr val="FF0000"/>
                          </a:solidFill>
                          <a:effectLst>
                            <a:outerShdw blurRad="38100" dist="38100" dir="2700000" algn="tl">
                              <a:srgbClr val="000000">
                                <a:alpha val="43137"/>
                              </a:srgbClr>
                            </a:outerShdw>
                          </a:effectLst>
                        </a:rPr>
                        <a:t>こと </a:t>
                      </a:r>
                      <a:r>
                        <a:rPr lang="en-US" altLang="ja-JP" sz="2400">
                          <a:solidFill>
                            <a:schemeClr val="tx1"/>
                          </a:solidFill>
                        </a:rPr>
                        <a:t>lại được chia thành 3 cụm như trên?</a:t>
                      </a:r>
                      <a:r>
                        <a:rPr lang="en-US" sz="2400">
                          <a:solidFill>
                            <a:schemeClr val="tx1"/>
                          </a:solidFill>
                        </a:rPr>
                        <a:t>  </a:t>
                      </a:r>
                    </a:p>
                  </a:txBody>
                  <a:tcPr>
                    <a:solidFill>
                      <a:schemeClr val="bg1"/>
                    </a:solidFill>
                  </a:tcPr>
                </a:tc>
                <a:tc>
                  <a:txBody>
                    <a:bodyPr/>
                    <a:lstStyle/>
                    <a:p>
                      <a:endParaRPr lang="en-US" sz="2000"/>
                    </a:p>
                  </a:txBody>
                  <a:tcPr>
                    <a:solidFill>
                      <a:schemeClr val="bg1"/>
                    </a:solidFill>
                  </a:tcPr>
                </a:tc>
                <a:extLst>
                  <a:ext uri="{0D108BD9-81ED-4DB2-BD59-A6C34878D82A}">
                    <a16:rowId xmlns:a16="http://schemas.microsoft.com/office/drawing/2014/main" val="979331853"/>
                  </a:ext>
                </a:extLst>
              </a:tr>
            </a:tbl>
          </a:graphicData>
        </a:graphic>
      </p:graphicFrame>
      <p:sp>
        <p:nvSpPr>
          <p:cNvPr id="14" name="Title 1">
            <a:extLst>
              <a:ext uri="{FF2B5EF4-FFF2-40B4-BE49-F238E27FC236}">
                <a16:creationId xmlns:a16="http://schemas.microsoft.com/office/drawing/2014/main" id="{5BF2289B-B4FA-6858-D412-9ED728F2C6D4}"/>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sp>
        <p:nvSpPr>
          <p:cNvPr id="16" name="TextBox 15">
            <a:extLst>
              <a:ext uri="{FF2B5EF4-FFF2-40B4-BE49-F238E27FC236}">
                <a16:creationId xmlns:a16="http://schemas.microsoft.com/office/drawing/2014/main" id="{7BFB5B7A-0D25-B38F-9C79-CE3CE9D4F086}"/>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17" name="TextBox 16">
            <a:extLst>
              <a:ext uri="{FF2B5EF4-FFF2-40B4-BE49-F238E27FC236}">
                <a16:creationId xmlns:a16="http://schemas.microsoft.com/office/drawing/2014/main" id="{BD19329A-079D-7456-B959-9FFAF7639B6A}"/>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18" name="TextBox 17">
            <a:extLst>
              <a:ext uri="{FF2B5EF4-FFF2-40B4-BE49-F238E27FC236}">
                <a16:creationId xmlns:a16="http://schemas.microsoft.com/office/drawing/2014/main" id="{E3934B83-4A5F-4B19-2367-51242615C21F}"/>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sp>
        <p:nvSpPr>
          <p:cNvPr id="3" name="TextBox 2">
            <a:extLst>
              <a:ext uri="{FF2B5EF4-FFF2-40B4-BE49-F238E27FC236}">
                <a16:creationId xmlns:a16="http://schemas.microsoft.com/office/drawing/2014/main" id="{F22F5CD4-0F7F-711C-BAC0-E7CC9C913D75}"/>
              </a:ext>
            </a:extLst>
          </p:cNvPr>
          <p:cNvSpPr txBox="1"/>
          <p:nvPr/>
        </p:nvSpPr>
        <p:spPr>
          <a:xfrm>
            <a:off x="917192" y="4474867"/>
            <a:ext cx="7455878" cy="1213359"/>
          </a:xfrm>
          <a:prstGeom prst="rect">
            <a:avLst/>
          </a:prstGeom>
          <a:noFill/>
          <a:ln w="12700">
            <a:solidFill>
              <a:schemeClr val="tx1"/>
            </a:solidFill>
          </a:ln>
        </p:spPr>
        <p:txBody>
          <a:bodyPr wrap="square" rtlCol="0">
            <a:noAutofit/>
          </a:bodyPr>
          <a:lstStyle/>
          <a:p>
            <a:pPr>
              <a:lnSpc>
                <a:spcPct val="150000"/>
              </a:lnSpc>
            </a:pPr>
            <a:endParaRPr lang="en-US"/>
          </a:p>
        </p:txBody>
      </p:sp>
    </p:spTree>
    <p:extLst>
      <p:ext uri="{BB962C8B-B14F-4D97-AF65-F5344CB8AC3E}">
        <p14:creationId xmlns:p14="http://schemas.microsoft.com/office/powerpoint/2010/main" val="1449638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BF2289B-B4FA-6858-D412-9ED728F2C6D4}"/>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sp>
        <p:nvSpPr>
          <p:cNvPr id="16" name="TextBox 15">
            <a:extLst>
              <a:ext uri="{FF2B5EF4-FFF2-40B4-BE49-F238E27FC236}">
                <a16:creationId xmlns:a16="http://schemas.microsoft.com/office/drawing/2014/main" id="{7BFB5B7A-0D25-B38F-9C79-CE3CE9D4F086}"/>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17" name="TextBox 16">
            <a:extLst>
              <a:ext uri="{FF2B5EF4-FFF2-40B4-BE49-F238E27FC236}">
                <a16:creationId xmlns:a16="http://schemas.microsoft.com/office/drawing/2014/main" id="{BD19329A-079D-7456-B959-9FFAF7639B6A}"/>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18" name="TextBox 17">
            <a:extLst>
              <a:ext uri="{FF2B5EF4-FFF2-40B4-BE49-F238E27FC236}">
                <a16:creationId xmlns:a16="http://schemas.microsoft.com/office/drawing/2014/main" id="{E3934B83-4A5F-4B19-2367-51242615C21F}"/>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sp>
        <p:nvSpPr>
          <p:cNvPr id="3" name="TextBox 2">
            <a:extLst>
              <a:ext uri="{FF2B5EF4-FFF2-40B4-BE49-F238E27FC236}">
                <a16:creationId xmlns:a16="http://schemas.microsoft.com/office/drawing/2014/main" id="{1A3A5422-12B8-10CF-5713-4ED3A010595F}"/>
              </a:ext>
            </a:extLst>
          </p:cNvPr>
          <p:cNvSpPr txBox="1"/>
          <p:nvPr/>
        </p:nvSpPr>
        <p:spPr>
          <a:xfrm>
            <a:off x="917192" y="4474867"/>
            <a:ext cx="7455878" cy="1213359"/>
          </a:xfrm>
          <a:prstGeom prst="rect">
            <a:avLst/>
          </a:prstGeom>
          <a:noFill/>
          <a:ln w="12700">
            <a:solidFill>
              <a:schemeClr val="tx1"/>
            </a:solidFill>
          </a:ln>
        </p:spPr>
        <p:txBody>
          <a:bodyPr wrap="square" rtlCol="0">
            <a:no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vi-VN" sz="2000" b="0">
                <a:solidFill>
                  <a:schemeClr val="tx1"/>
                </a:solidFill>
                <a:latin typeface="Arial" panose="020B0604020202020204" pitchFamily="34" charset="0"/>
                <a:cs typeface="Arial" panose="020B0604020202020204" pitchFamily="34" charset="0"/>
              </a:rPr>
              <a:t>Chúng đ</a:t>
            </a:r>
            <a:r>
              <a:rPr lang="en-US" sz="2000" b="0">
                <a:solidFill>
                  <a:schemeClr val="tx1"/>
                </a:solidFill>
                <a:latin typeface="Arial" panose="020B0604020202020204" pitchFamily="34" charset="0"/>
                <a:cs typeface="Arial" panose="020B0604020202020204" pitchFamily="34" charset="0"/>
              </a:rPr>
              <a:t>ược ngăn cách bởi dấu phẩy.</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vi-VN" sz="2000">
                <a:latin typeface="Arial" panose="020B0604020202020204" pitchFamily="34" charset="0"/>
                <a:cs typeface="Arial" panose="020B0604020202020204" pitchFamily="34" charset="0"/>
              </a:rPr>
              <a:t>Mỗi cụm</a:t>
            </a:r>
            <a:r>
              <a:rPr lang="en-US" sz="2000" b="0">
                <a:solidFill>
                  <a:schemeClr val="tx1"/>
                </a:solidFill>
                <a:latin typeface="Arial" panose="020B0604020202020204" pitchFamily="34" charset="0"/>
                <a:cs typeface="Arial" panose="020B0604020202020204" pitchFamily="34" charset="0"/>
              </a:rPr>
              <a:t> kết thúc bằng động từ thể </a:t>
            </a:r>
            <a:r>
              <a:rPr lang="ja-JP" altLang="en-US" sz="2000" b="0">
                <a:solidFill>
                  <a:schemeClr val="tx1"/>
                </a:solidFill>
                <a:latin typeface="Arial" panose="020B0604020202020204" pitchFamily="34" charset="0"/>
                <a:cs typeface="Arial" panose="020B0604020202020204" pitchFamily="34" charset="0"/>
              </a:rPr>
              <a:t>て</a:t>
            </a:r>
            <a:r>
              <a:rPr lang="vi-VN" altLang="ja-JP" sz="2000" b="0">
                <a:solidFill>
                  <a:schemeClr val="tx1"/>
                </a:solidFill>
                <a:latin typeface="Arial" panose="020B0604020202020204" pitchFamily="34" charset="0"/>
                <a:cs typeface="Arial" panose="020B0604020202020204" pitchFamily="34" charset="0"/>
              </a:rPr>
              <a:t>.</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vi-VN" altLang="ja-JP" sz="2000" b="0">
                <a:solidFill>
                  <a:schemeClr val="tx1"/>
                </a:solidFill>
                <a:latin typeface="Arial" panose="020B0604020202020204" pitchFamily="34" charset="0"/>
                <a:cs typeface="Arial" panose="020B0604020202020204" pitchFamily="34" charset="0"/>
              </a:rPr>
              <a:t>3 động từ bôi vàng là</a:t>
            </a:r>
            <a:r>
              <a:rPr lang="en-US" altLang="ja-JP" sz="2000" b="0">
                <a:solidFill>
                  <a:schemeClr val="tx1"/>
                </a:solidFill>
                <a:latin typeface="Arial" panose="020B0604020202020204" pitchFamily="34" charset="0"/>
                <a:cs typeface="Arial" panose="020B0604020202020204" pitchFamily="34" charset="0"/>
              </a:rPr>
              <a:t> ngang hàng với nhau.</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endParaRPr lang="en-US" altLang="ja-JP" sz="200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50E493EC-5129-31B1-98FF-1093CD3361A5}"/>
              </a:ext>
            </a:extLst>
          </p:cNvPr>
          <p:cNvSpPr txBox="1">
            <a:spLocks/>
          </p:cNvSpPr>
          <p:nvPr/>
        </p:nvSpPr>
        <p:spPr>
          <a:xfrm>
            <a:off x="917192" y="3058365"/>
            <a:ext cx="7455878" cy="1137578"/>
          </a:xfrm>
          <a:prstGeom prst="rect">
            <a:avLst/>
          </a:prstGeom>
          <a:solidFill>
            <a:schemeClr val="bg1"/>
          </a:solidFill>
        </p:spPr>
        <p:txBody>
          <a:bodyPr vert="horz" lIns="0" tIns="0" rIns="0" bIns="0" rtlCol="0" anchor="t" anchorCtr="0">
            <a:noAutofit/>
          </a:bodyPr>
          <a:lstStyle>
            <a:defPPr>
              <a:defRPr lang="en-US"/>
            </a:defPPr>
            <a:lvl1pPr defTabSz="914400">
              <a:lnSpc>
                <a:spcPct val="150000"/>
              </a:lnSpc>
              <a:spcBef>
                <a:spcPct val="0"/>
              </a:spcBef>
              <a:buNone/>
              <a:defRPr sz="2000">
                <a:latin typeface="Arial" panose="020B0604020202020204" pitchFamily="34" charset="0"/>
                <a:ea typeface="Meiryo" panose="020B0604030504040204" pitchFamily="34" charset="-128"/>
                <a:cs typeface="Arial" panose="020B0604020202020204" pitchFamily="34" charset="0"/>
              </a:defRPr>
            </a:lvl1pPr>
          </a:lstStyle>
          <a:p>
            <a:r>
              <a:rPr lang="en-US" altLang="ja-JP"/>
              <a:t>Vì sao phần bổ nghĩa cho </a:t>
            </a:r>
            <a:r>
              <a:rPr lang="ja-JP" altLang="en-US"/>
              <a:t>こと </a:t>
            </a:r>
            <a:r>
              <a:rPr lang="en-US" altLang="ja-JP"/>
              <a:t>lại được chia thành 3 cụm như trên?</a:t>
            </a:r>
            <a:r>
              <a:rPr lang="en-US"/>
              <a:t> </a:t>
            </a:r>
            <a:r>
              <a:rPr lang="vi-VN"/>
              <a:t>Lý do là:</a:t>
            </a:r>
            <a:endParaRPr lang="en-US"/>
          </a:p>
        </p:txBody>
      </p:sp>
    </p:spTree>
    <p:extLst>
      <p:ext uri="{BB962C8B-B14F-4D97-AF65-F5344CB8AC3E}">
        <p14:creationId xmlns:p14="http://schemas.microsoft.com/office/powerpoint/2010/main" val="564462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2509089092"/>
              </p:ext>
            </p:extLst>
          </p:nvPr>
        </p:nvGraphicFramePr>
        <p:xfrm>
          <a:off x="791026" y="3442435"/>
          <a:ext cx="8683174" cy="822960"/>
        </p:xfrm>
        <a:graphic>
          <a:graphicData uri="http://schemas.openxmlformats.org/drawingml/2006/table">
            <a:tbl>
              <a:tblPr firstRow="1" bandRow="1">
                <a:tableStyleId>{5C22544A-7EE6-4342-B048-85BDC9FD1C3A}</a:tableStyleId>
              </a:tblPr>
              <a:tblGrid>
                <a:gridCol w="7781462">
                  <a:extLst>
                    <a:ext uri="{9D8B030D-6E8A-4147-A177-3AD203B41FA5}">
                      <a16:colId xmlns:a16="http://schemas.microsoft.com/office/drawing/2014/main" val="642564959"/>
                    </a:ext>
                  </a:extLst>
                </a:gridCol>
                <a:gridCol w="901712">
                  <a:extLst>
                    <a:ext uri="{9D8B030D-6E8A-4147-A177-3AD203B41FA5}">
                      <a16:colId xmlns:a16="http://schemas.microsoft.com/office/drawing/2014/main" val="1058393601"/>
                    </a:ext>
                  </a:extLst>
                </a:gridCol>
              </a:tblGrid>
              <a:tr h="409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a:solidFill>
                            <a:schemeClr val="tx1"/>
                          </a:solidFill>
                        </a:rPr>
                        <a:t>Vì sao các động từ còn lại (màu xanh) không phải là động từ tạo nên cấu trúc câu?</a:t>
                      </a:r>
                      <a:endParaRPr lang="en-US" sz="2400">
                        <a:solidFill>
                          <a:schemeClr val="tx1"/>
                        </a:solidFill>
                      </a:endParaRPr>
                    </a:p>
                  </a:txBody>
                  <a:tcPr>
                    <a:solidFill>
                      <a:schemeClr val="bg1"/>
                    </a:solidFill>
                  </a:tcPr>
                </a:tc>
                <a:tc>
                  <a:txBody>
                    <a:bodyPr/>
                    <a:lstStyle/>
                    <a:p>
                      <a:endParaRPr lang="en-US" sz="2000"/>
                    </a:p>
                  </a:txBody>
                  <a:tcPr>
                    <a:solidFill>
                      <a:schemeClr val="bg1"/>
                    </a:solidFill>
                  </a:tcPr>
                </a:tc>
                <a:extLst>
                  <a:ext uri="{0D108BD9-81ED-4DB2-BD59-A6C34878D82A}">
                    <a16:rowId xmlns:a16="http://schemas.microsoft.com/office/drawing/2014/main" val="979331853"/>
                  </a:ext>
                </a:extLst>
              </a:tr>
            </a:tbl>
          </a:graphicData>
        </a:graphic>
      </p:graphicFrame>
      <p:sp>
        <p:nvSpPr>
          <p:cNvPr id="14" name="Title 1">
            <a:extLst>
              <a:ext uri="{FF2B5EF4-FFF2-40B4-BE49-F238E27FC236}">
                <a16:creationId xmlns:a16="http://schemas.microsoft.com/office/drawing/2014/main" id="{5BF2289B-B4FA-6858-D412-9ED728F2C6D4}"/>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sp>
        <p:nvSpPr>
          <p:cNvPr id="16" name="TextBox 15">
            <a:extLst>
              <a:ext uri="{FF2B5EF4-FFF2-40B4-BE49-F238E27FC236}">
                <a16:creationId xmlns:a16="http://schemas.microsoft.com/office/drawing/2014/main" id="{7BFB5B7A-0D25-B38F-9C79-CE3CE9D4F086}"/>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17" name="TextBox 16">
            <a:extLst>
              <a:ext uri="{FF2B5EF4-FFF2-40B4-BE49-F238E27FC236}">
                <a16:creationId xmlns:a16="http://schemas.microsoft.com/office/drawing/2014/main" id="{BD19329A-079D-7456-B959-9FFAF7639B6A}"/>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18" name="TextBox 17">
            <a:extLst>
              <a:ext uri="{FF2B5EF4-FFF2-40B4-BE49-F238E27FC236}">
                <a16:creationId xmlns:a16="http://schemas.microsoft.com/office/drawing/2014/main" id="{E3934B83-4A5F-4B19-2367-51242615C21F}"/>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sp>
        <p:nvSpPr>
          <p:cNvPr id="2" name="TextBox 1">
            <a:extLst>
              <a:ext uri="{FF2B5EF4-FFF2-40B4-BE49-F238E27FC236}">
                <a16:creationId xmlns:a16="http://schemas.microsoft.com/office/drawing/2014/main" id="{93220254-B049-70C1-8925-A295B4321E2E}"/>
              </a:ext>
            </a:extLst>
          </p:cNvPr>
          <p:cNvSpPr txBox="1"/>
          <p:nvPr/>
        </p:nvSpPr>
        <p:spPr>
          <a:xfrm>
            <a:off x="4271667" y="1661274"/>
            <a:ext cx="769441" cy="307777"/>
          </a:xfrm>
          <a:prstGeom prst="rect">
            <a:avLst/>
          </a:prstGeom>
          <a:solidFill>
            <a:schemeClr val="accent5">
              <a:lumMod val="40000"/>
              <a:lumOff val="60000"/>
            </a:schemeClr>
          </a:solidFill>
        </p:spPr>
        <p:txBody>
          <a:bodyPr wrap="none" lIns="0" tIns="0" rIns="0" bIns="0" rtlCol="0">
            <a:spAutoFit/>
          </a:bodyPr>
          <a:lstStyle/>
          <a:p>
            <a:r>
              <a:rPr lang="ja-JP" altLang="en-US" sz="2000" kern="100">
                <a:latin typeface="Meiryo" panose="020B0604030504040204" pitchFamily="34" charset="-128"/>
                <a:ea typeface="Meiryo" panose="020B0604030504040204" pitchFamily="34" charset="-128"/>
                <a:cs typeface="Times New Roman" panose="02020603050405020304" pitchFamily="18" charset="0"/>
              </a:rPr>
              <a:t>生きる</a:t>
            </a:r>
            <a:endParaRPr lang="en-US" sz="2000">
              <a:latin typeface="Meiryo" panose="020B0604030504040204" pitchFamily="34" charset="-128"/>
              <a:ea typeface="Meiryo" panose="020B0604030504040204" pitchFamily="34" charset="-128"/>
            </a:endParaRPr>
          </a:p>
        </p:txBody>
      </p:sp>
      <p:sp>
        <p:nvSpPr>
          <p:cNvPr id="3" name="TextBox 2">
            <a:extLst>
              <a:ext uri="{FF2B5EF4-FFF2-40B4-BE49-F238E27FC236}">
                <a16:creationId xmlns:a16="http://schemas.microsoft.com/office/drawing/2014/main" id="{FA0DDF72-EE60-9383-9A12-85F2020B148C}"/>
              </a:ext>
            </a:extLst>
          </p:cNvPr>
          <p:cNvSpPr txBox="1"/>
          <p:nvPr/>
        </p:nvSpPr>
        <p:spPr>
          <a:xfrm>
            <a:off x="7040267" y="1673974"/>
            <a:ext cx="769441" cy="307777"/>
          </a:xfrm>
          <a:prstGeom prst="rect">
            <a:avLst/>
          </a:prstGeom>
          <a:solidFill>
            <a:schemeClr val="accent5">
              <a:lumMod val="40000"/>
              <a:lumOff val="60000"/>
            </a:schemeClr>
          </a:solidFill>
        </p:spPr>
        <p:txBody>
          <a:bodyPr wrap="none" lIns="0" tIns="0" rIns="0" bIns="0" rtlCol="0">
            <a:spAutoFit/>
          </a:bodyPr>
          <a:lstStyle/>
          <a:p>
            <a:r>
              <a:rPr lang="ja-JP" altLang="en-US" sz="2000" kern="100">
                <a:latin typeface="Meiryo" panose="020B0604030504040204" pitchFamily="34" charset="-128"/>
                <a:ea typeface="Meiryo" panose="020B0604030504040204" pitchFamily="34" charset="-128"/>
                <a:cs typeface="Times New Roman" panose="02020603050405020304" pitchFamily="18" charset="0"/>
              </a:rPr>
              <a:t>伝える</a:t>
            </a:r>
            <a:endParaRPr lang="en-US" sz="2000">
              <a:latin typeface="Meiryo" panose="020B0604030504040204" pitchFamily="34" charset="-128"/>
              <a:ea typeface="Meiryo" panose="020B0604030504040204" pitchFamily="34" charset="-128"/>
            </a:endParaRPr>
          </a:p>
        </p:txBody>
      </p:sp>
      <p:sp>
        <p:nvSpPr>
          <p:cNvPr id="4" name="TextBox 3">
            <a:extLst>
              <a:ext uri="{FF2B5EF4-FFF2-40B4-BE49-F238E27FC236}">
                <a16:creationId xmlns:a16="http://schemas.microsoft.com/office/drawing/2014/main" id="{E57804E3-2D35-5D8E-8DBC-5F9B28A76FD0}"/>
              </a:ext>
            </a:extLst>
          </p:cNvPr>
          <p:cNvSpPr txBox="1"/>
          <p:nvPr/>
        </p:nvSpPr>
        <p:spPr>
          <a:xfrm>
            <a:off x="3535067" y="2118474"/>
            <a:ext cx="1282402" cy="307777"/>
          </a:xfrm>
          <a:prstGeom prst="rect">
            <a:avLst/>
          </a:prstGeom>
          <a:solidFill>
            <a:schemeClr val="accent5">
              <a:lumMod val="40000"/>
              <a:lumOff val="60000"/>
            </a:schemeClr>
          </a:solidFill>
        </p:spPr>
        <p:txBody>
          <a:bodyPr wrap="none" lIns="0" tIns="0" rIns="0" bIns="0" rtlCol="0">
            <a:spAutoFit/>
          </a:bodyPr>
          <a:lstStyle/>
          <a:p>
            <a:r>
              <a:rPr lang="ja-JP" altLang="en-US" sz="2000" kern="100">
                <a:latin typeface="Meiryo" panose="020B0604030504040204" pitchFamily="34" charset="-128"/>
                <a:ea typeface="Meiryo" panose="020B0604030504040204" pitchFamily="34" charset="-128"/>
                <a:cs typeface="Times New Roman" panose="02020603050405020304" pitchFamily="18" charset="0"/>
              </a:rPr>
              <a:t>生まれ育つ</a:t>
            </a:r>
            <a:endParaRPr lang="en-US" sz="2000">
              <a:latin typeface="Meiryo" panose="020B0604030504040204" pitchFamily="34" charset="-128"/>
              <a:ea typeface="Meiryo" panose="020B0604030504040204" pitchFamily="34" charset="-128"/>
            </a:endParaRPr>
          </a:p>
        </p:txBody>
      </p:sp>
      <p:sp>
        <p:nvSpPr>
          <p:cNvPr id="6" name="TextBox 5">
            <a:extLst>
              <a:ext uri="{FF2B5EF4-FFF2-40B4-BE49-F238E27FC236}">
                <a16:creationId xmlns:a16="http://schemas.microsoft.com/office/drawing/2014/main" id="{8208199E-7172-CB86-6932-A69478BA5816}"/>
              </a:ext>
            </a:extLst>
          </p:cNvPr>
          <p:cNvSpPr txBox="1"/>
          <p:nvPr/>
        </p:nvSpPr>
        <p:spPr>
          <a:xfrm>
            <a:off x="7065667" y="2118474"/>
            <a:ext cx="769441" cy="307777"/>
          </a:xfrm>
          <a:prstGeom prst="rect">
            <a:avLst/>
          </a:prstGeom>
          <a:solidFill>
            <a:schemeClr val="accent5">
              <a:lumMod val="40000"/>
              <a:lumOff val="60000"/>
            </a:schemeClr>
          </a:solidFill>
        </p:spPr>
        <p:txBody>
          <a:bodyPr wrap="none" lIns="0" tIns="0" rIns="0" bIns="0" rtlCol="0">
            <a:spAutoFit/>
          </a:bodyPr>
          <a:lstStyle/>
          <a:p>
            <a:r>
              <a:rPr lang="ja-JP" altLang="en-US" sz="2000">
                <a:latin typeface="Meiryo" panose="020B0604030504040204" pitchFamily="34" charset="-128"/>
                <a:ea typeface="Meiryo" panose="020B0604030504040204" pitchFamily="34" charset="-128"/>
              </a:rPr>
              <a:t>学べる</a:t>
            </a:r>
            <a:endParaRPr lang="en-US" sz="2000">
              <a:latin typeface="Meiryo" panose="020B0604030504040204" pitchFamily="34" charset="-128"/>
              <a:ea typeface="Meiryo" panose="020B0604030504040204" pitchFamily="34" charset="-128"/>
            </a:endParaRPr>
          </a:p>
        </p:txBody>
      </p:sp>
      <p:sp>
        <p:nvSpPr>
          <p:cNvPr id="7" name="TextBox 6">
            <a:extLst>
              <a:ext uri="{FF2B5EF4-FFF2-40B4-BE49-F238E27FC236}">
                <a16:creationId xmlns:a16="http://schemas.microsoft.com/office/drawing/2014/main" id="{60FF3E8F-45F6-BA98-187D-9CD2FF15E3E6}"/>
              </a:ext>
            </a:extLst>
          </p:cNvPr>
          <p:cNvSpPr txBox="1"/>
          <p:nvPr/>
        </p:nvSpPr>
        <p:spPr>
          <a:xfrm>
            <a:off x="917192" y="4474867"/>
            <a:ext cx="7455878" cy="1213359"/>
          </a:xfrm>
          <a:prstGeom prst="rect">
            <a:avLst/>
          </a:prstGeom>
          <a:noFill/>
          <a:ln w="12700">
            <a:solidFill>
              <a:schemeClr val="tx1"/>
            </a:solidFill>
          </a:ln>
        </p:spPr>
        <p:txBody>
          <a:bodyPr wrap="square" rtlCol="0">
            <a:noAutofit/>
          </a:bodyPr>
          <a:lstStyle/>
          <a:p>
            <a:pPr>
              <a:lnSpc>
                <a:spcPct val="150000"/>
              </a:lnSpc>
            </a:pPr>
            <a:endParaRPr lang="en-US"/>
          </a:p>
        </p:txBody>
      </p:sp>
    </p:spTree>
    <p:extLst>
      <p:ext uri="{BB962C8B-B14F-4D97-AF65-F5344CB8AC3E}">
        <p14:creationId xmlns:p14="http://schemas.microsoft.com/office/powerpoint/2010/main" val="539866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BF2289B-B4FA-6858-D412-9ED728F2C6D4}"/>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sp>
        <p:nvSpPr>
          <p:cNvPr id="16" name="TextBox 15">
            <a:extLst>
              <a:ext uri="{FF2B5EF4-FFF2-40B4-BE49-F238E27FC236}">
                <a16:creationId xmlns:a16="http://schemas.microsoft.com/office/drawing/2014/main" id="{7BFB5B7A-0D25-B38F-9C79-CE3CE9D4F086}"/>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17" name="TextBox 16">
            <a:extLst>
              <a:ext uri="{FF2B5EF4-FFF2-40B4-BE49-F238E27FC236}">
                <a16:creationId xmlns:a16="http://schemas.microsoft.com/office/drawing/2014/main" id="{BD19329A-079D-7456-B959-9FFAF7639B6A}"/>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18" name="TextBox 17">
            <a:extLst>
              <a:ext uri="{FF2B5EF4-FFF2-40B4-BE49-F238E27FC236}">
                <a16:creationId xmlns:a16="http://schemas.microsoft.com/office/drawing/2014/main" id="{E3934B83-4A5F-4B19-2367-51242615C21F}"/>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sp>
        <p:nvSpPr>
          <p:cNvPr id="2" name="TextBox 1">
            <a:extLst>
              <a:ext uri="{FF2B5EF4-FFF2-40B4-BE49-F238E27FC236}">
                <a16:creationId xmlns:a16="http://schemas.microsoft.com/office/drawing/2014/main" id="{93220254-B049-70C1-8925-A295B4321E2E}"/>
              </a:ext>
            </a:extLst>
          </p:cNvPr>
          <p:cNvSpPr txBox="1"/>
          <p:nvPr/>
        </p:nvSpPr>
        <p:spPr>
          <a:xfrm>
            <a:off x="4271667" y="1661274"/>
            <a:ext cx="769441" cy="307777"/>
          </a:xfrm>
          <a:prstGeom prst="rect">
            <a:avLst/>
          </a:prstGeom>
          <a:solidFill>
            <a:schemeClr val="accent5">
              <a:lumMod val="40000"/>
              <a:lumOff val="60000"/>
            </a:schemeClr>
          </a:solidFill>
        </p:spPr>
        <p:txBody>
          <a:bodyPr wrap="none" lIns="0" tIns="0" rIns="0" bIns="0" rtlCol="0">
            <a:spAutoFit/>
          </a:bodyPr>
          <a:lstStyle/>
          <a:p>
            <a:r>
              <a:rPr lang="ja-JP" altLang="en-US" sz="2000" kern="100">
                <a:latin typeface="Meiryo" panose="020B0604030504040204" pitchFamily="34" charset="-128"/>
                <a:ea typeface="Meiryo" panose="020B0604030504040204" pitchFamily="34" charset="-128"/>
                <a:cs typeface="Times New Roman" panose="02020603050405020304" pitchFamily="18" charset="0"/>
              </a:rPr>
              <a:t>生きる</a:t>
            </a:r>
            <a:endParaRPr lang="en-US" sz="2000">
              <a:latin typeface="Meiryo" panose="020B0604030504040204" pitchFamily="34" charset="-128"/>
              <a:ea typeface="Meiryo" panose="020B0604030504040204" pitchFamily="34" charset="-128"/>
            </a:endParaRPr>
          </a:p>
        </p:txBody>
      </p:sp>
      <p:sp>
        <p:nvSpPr>
          <p:cNvPr id="3" name="TextBox 2">
            <a:extLst>
              <a:ext uri="{FF2B5EF4-FFF2-40B4-BE49-F238E27FC236}">
                <a16:creationId xmlns:a16="http://schemas.microsoft.com/office/drawing/2014/main" id="{FA0DDF72-EE60-9383-9A12-85F2020B148C}"/>
              </a:ext>
            </a:extLst>
          </p:cNvPr>
          <p:cNvSpPr txBox="1"/>
          <p:nvPr/>
        </p:nvSpPr>
        <p:spPr>
          <a:xfrm>
            <a:off x="7040267" y="1673974"/>
            <a:ext cx="769441" cy="307777"/>
          </a:xfrm>
          <a:prstGeom prst="rect">
            <a:avLst/>
          </a:prstGeom>
          <a:solidFill>
            <a:schemeClr val="accent5">
              <a:lumMod val="40000"/>
              <a:lumOff val="60000"/>
            </a:schemeClr>
          </a:solidFill>
        </p:spPr>
        <p:txBody>
          <a:bodyPr wrap="none" lIns="0" tIns="0" rIns="0" bIns="0" rtlCol="0">
            <a:spAutoFit/>
          </a:bodyPr>
          <a:lstStyle/>
          <a:p>
            <a:r>
              <a:rPr lang="ja-JP" altLang="en-US" sz="2000" kern="100">
                <a:latin typeface="Meiryo" panose="020B0604030504040204" pitchFamily="34" charset="-128"/>
                <a:ea typeface="Meiryo" panose="020B0604030504040204" pitchFamily="34" charset="-128"/>
                <a:cs typeface="Times New Roman" panose="02020603050405020304" pitchFamily="18" charset="0"/>
              </a:rPr>
              <a:t>伝える</a:t>
            </a:r>
            <a:endParaRPr lang="en-US" sz="2000">
              <a:latin typeface="Meiryo" panose="020B0604030504040204" pitchFamily="34" charset="-128"/>
              <a:ea typeface="Meiryo" panose="020B0604030504040204" pitchFamily="34" charset="-128"/>
            </a:endParaRPr>
          </a:p>
        </p:txBody>
      </p:sp>
      <p:sp>
        <p:nvSpPr>
          <p:cNvPr id="4" name="TextBox 3">
            <a:extLst>
              <a:ext uri="{FF2B5EF4-FFF2-40B4-BE49-F238E27FC236}">
                <a16:creationId xmlns:a16="http://schemas.microsoft.com/office/drawing/2014/main" id="{E57804E3-2D35-5D8E-8DBC-5F9B28A76FD0}"/>
              </a:ext>
            </a:extLst>
          </p:cNvPr>
          <p:cNvSpPr txBox="1"/>
          <p:nvPr/>
        </p:nvSpPr>
        <p:spPr>
          <a:xfrm>
            <a:off x="3535067" y="2118474"/>
            <a:ext cx="1282402" cy="307777"/>
          </a:xfrm>
          <a:prstGeom prst="rect">
            <a:avLst/>
          </a:prstGeom>
          <a:solidFill>
            <a:schemeClr val="accent5">
              <a:lumMod val="40000"/>
              <a:lumOff val="60000"/>
            </a:schemeClr>
          </a:solidFill>
        </p:spPr>
        <p:txBody>
          <a:bodyPr wrap="none" lIns="0" tIns="0" rIns="0" bIns="0" rtlCol="0">
            <a:spAutoFit/>
          </a:bodyPr>
          <a:lstStyle/>
          <a:p>
            <a:r>
              <a:rPr lang="ja-JP" altLang="en-US" sz="2000" kern="100">
                <a:latin typeface="Meiryo" panose="020B0604030504040204" pitchFamily="34" charset="-128"/>
                <a:ea typeface="Meiryo" panose="020B0604030504040204" pitchFamily="34" charset="-128"/>
                <a:cs typeface="Times New Roman" panose="02020603050405020304" pitchFamily="18" charset="0"/>
              </a:rPr>
              <a:t>生まれ育つ</a:t>
            </a:r>
            <a:endParaRPr lang="en-US" sz="2000">
              <a:latin typeface="Meiryo" panose="020B0604030504040204" pitchFamily="34" charset="-128"/>
              <a:ea typeface="Meiryo" panose="020B0604030504040204" pitchFamily="34" charset="-128"/>
            </a:endParaRPr>
          </a:p>
        </p:txBody>
      </p:sp>
      <p:sp>
        <p:nvSpPr>
          <p:cNvPr id="6" name="TextBox 5">
            <a:extLst>
              <a:ext uri="{FF2B5EF4-FFF2-40B4-BE49-F238E27FC236}">
                <a16:creationId xmlns:a16="http://schemas.microsoft.com/office/drawing/2014/main" id="{8208199E-7172-CB86-6932-A69478BA5816}"/>
              </a:ext>
            </a:extLst>
          </p:cNvPr>
          <p:cNvSpPr txBox="1"/>
          <p:nvPr/>
        </p:nvSpPr>
        <p:spPr>
          <a:xfrm>
            <a:off x="7065667" y="2118474"/>
            <a:ext cx="769441" cy="307777"/>
          </a:xfrm>
          <a:prstGeom prst="rect">
            <a:avLst/>
          </a:prstGeom>
          <a:solidFill>
            <a:schemeClr val="accent5">
              <a:lumMod val="40000"/>
              <a:lumOff val="60000"/>
            </a:schemeClr>
          </a:solidFill>
        </p:spPr>
        <p:txBody>
          <a:bodyPr wrap="none" lIns="0" tIns="0" rIns="0" bIns="0" rtlCol="0">
            <a:spAutoFit/>
          </a:bodyPr>
          <a:lstStyle/>
          <a:p>
            <a:r>
              <a:rPr lang="ja-JP" altLang="en-US" sz="2000">
                <a:latin typeface="Meiryo" panose="020B0604030504040204" pitchFamily="34" charset="-128"/>
                <a:ea typeface="Meiryo" panose="020B0604030504040204" pitchFamily="34" charset="-128"/>
              </a:rPr>
              <a:t>学べる</a:t>
            </a:r>
            <a:endParaRPr lang="en-US" sz="2000">
              <a:latin typeface="Meiryo" panose="020B0604030504040204" pitchFamily="34" charset="-128"/>
              <a:ea typeface="Meiryo" panose="020B0604030504040204" pitchFamily="34" charset="-128"/>
            </a:endParaRPr>
          </a:p>
        </p:txBody>
      </p:sp>
      <p:sp>
        <p:nvSpPr>
          <p:cNvPr id="7" name="TextBox 6">
            <a:extLst>
              <a:ext uri="{FF2B5EF4-FFF2-40B4-BE49-F238E27FC236}">
                <a16:creationId xmlns:a16="http://schemas.microsoft.com/office/drawing/2014/main" id="{AD06C74F-2F1E-ED3F-B38A-16D76EC3DA65}"/>
              </a:ext>
            </a:extLst>
          </p:cNvPr>
          <p:cNvSpPr txBox="1"/>
          <p:nvPr/>
        </p:nvSpPr>
        <p:spPr>
          <a:xfrm>
            <a:off x="917192" y="4414459"/>
            <a:ext cx="7455878" cy="2082985"/>
          </a:xfrm>
          <a:prstGeom prst="rect">
            <a:avLst/>
          </a:prstGeom>
          <a:noFill/>
          <a:ln w="12700">
            <a:solidFill>
              <a:schemeClr val="tx1"/>
            </a:solidFill>
          </a:ln>
        </p:spPr>
        <p:txBody>
          <a:bodyPr wrap="square" rtlCol="0">
            <a:noAutofit/>
          </a:bodyPr>
          <a:lstStyle/>
          <a:p>
            <a:pPr marR="0" lvl="0" algn="l" defTabSz="914400" rtl="0" eaLnBrk="1" fontAlgn="auto" latinLnBrk="0" hangingPunct="1">
              <a:lnSpc>
                <a:spcPct val="100000"/>
              </a:lnSpc>
              <a:spcBef>
                <a:spcPts val="0"/>
              </a:spcBef>
              <a:spcAft>
                <a:spcPts val="0"/>
              </a:spcAft>
              <a:buClrTx/>
              <a:buSzTx/>
              <a:tabLst/>
              <a:defRPr/>
            </a:pPr>
            <a:r>
              <a:rPr lang="en-US" sz="2000">
                <a:latin typeface="Arial" panose="020B0604020202020204" pitchFamily="34" charset="0"/>
                <a:cs typeface="Arial" panose="020B0604020202020204" pitchFamily="34" charset="0"/>
              </a:rPr>
              <a:t>Vì các động từ này thuộc cụm danh từ, bổ nghĩa cho danh từ </a:t>
            </a:r>
            <a:r>
              <a:rPr lang="vi-VN" sz="2000">
                <a:latin typeface="Arial" panose="020B0604020202020204" pitchFamily="34" charset="0"/>
                <a:cs typeface="Arial" panose="020B0604020202020204" pitchFamily="34" charset="0"/>
              </a:rPr>
              <a:t>ngay </a:t>
            </a:r>
            <a:r>
              <a:rPr lang="en-US" sz="2000">
                <a:latin typeface="Arial" panose="020B0604020202020204" pitchFamily="34" charset="0"/>
                <a:cs typeface="Arial" panose="020B0604020202020204" pitchFamily="34" charset="0"/>
              </a:rPr>
              <a:t>phía sau.</a:t>
            </a:r>
            <a:r>
              <a:rPr lang="vi-VN" sz="2000">
                <a:latin typeface="Arial" panose="020B0604020202020204" pitchFamily="34" charset="0"/>
                <a:cs typeface="Arial" panose="020B0604020202020204" pitchFamily="34" charset="0"/>
              </a:rPr>
              <a:t> Cụ thể là: </a:t>
            </a:r>
            <a:endParaRPr lang="en-US" sz="2000">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ja-JP" altLang="en-US" sz="2000">
                <a:latin typeface="Arial" panose="020B0604020202020204" pitchFamily="34" charset="0"/>
                <a:cs typeface="Arial" panose="020B0604020202020204" pitchFamily="34" charset="0"/>
              </a:rPr>
              <a:t>生きる</a:t>
            </a:r>
            <a:r>
              <a:rPr lang="vi-VN" altLang="ja-JP" sz="2000">
                <a:latin typeface="Arial" panose="020B0604020202020204" pitchFamily="34" charset="0"/>
                <a:cs typeface="Arial" panose="020B0604020202020204" pitchFamily="34" charset="0"/>
              </a:rPr>
              <a:t> bổ nghĩa cho </a:t>
            </a:r>
            <a:r>
              <a:rPr lang="ja-JP" altLang="en-US" sz="2000">
                <a:latin typeface="Arial" panose="020B0604020202020204" pitchFamily="34" charset="0"/>
                <a:cs typeface="Arial" panose="020B0604020202020204" pitchFamily="34" charset="0"/>
              </a:rPr>
              <a:t>子供たち</a:t>
            </a:r>
            <a:endParaRPr lang="en-US" sz="2000" b="0">
              <a:solidFill>
                <a:schemeClr val="tx1"/>
              </a:solidFill>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ja-JP" altLang="en-US" sz="2000">
                <a:latin typeface="Arial" panose="020B0604020202020204" pitchFamily="34" charset="0"/>
                <a:cs typeface="Arial" panose="020B0604020202020204" pitchFamily="34" charset="0"/>
              </a:rPr>
              <a:t>伝える </a:t>
            </a:r>
            <a:r>
              <a:rPr lang="vi-VN" altLang="ja-JP" sz="2000">
                <a:latin typeface="Arial" panose="020B0604020202020204" pitchFamily="34" charset="0"/>
                <a:cs typeface="Arial" panose="020B0604020202020204" pitchFamily="34" charset="0"/>
              </a:rPr>
              <a:t>bổ nghĩa cho</a:t>
            </a:r>
            <a:r>
              <a:rPr lang="en-US" altLang="ja-JP" sz="2000">
                <a:latin typeface="Arial" panose="020B0604020202020204" pitchFamily="34" charset="0"/>
                <a:cs typeface="Arial" panose="020B0604020202020204" pitchFamily="34" charset="0"/>
              </a:rPr>
              <a:t> </a:t>
            </a:r>
            <a:r>
              <a:rPr lang="ja-JP" altLang="en-US" sz="2000">
                <a:latin typeface="Arial" panose="020B0604020202020204" pitchFamily="34" charset="0"/>
                <a:cs typeface="Arial" panose="020B0604020202020204" pitchFamily="34" charset="0"/>
              </a:rPr>
              <a:t>こと</a:t>
            </a:r>
            <a:r>
              <a:rPr lang="vi-VN" altLang="ja-JP" sz="2000">
                <a:latin typeface="Arial" panose="020B0604020202020204" pitchFamily="34" charset="0"/>
                <a:cs typeface="Arial" panose="020B0604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ja-JP" altLang="en-US" sz="2000">
                <a:latin typeface="Arial" panose="020B0604020202020204" pitchFamily="34" charset="0"/>
                <a:cs typeface="Arial" panose="020B0604020202020204" pitchFamily="34" charset="0"/>
              </a:rPr>
              <a:t>生まれ育つ</a:t>
            </a:r>
            <a:r>
              <a:rPr lang="vi-VN" altLang="ja-JP" sz="2000">
                <a:latin typeface="Arial" panose="020B0604020202020204" pitchFamily="34" charset="0"/>
                <a:cs typeface="Arial" panose="020B0604020202020204" pitchFamily="34" charset="0"/>
              </a:rPr>
              <a:t> bổ nghĩa cho</a:t>
            </a:r>
            <a:r>
              <a:rPr lang="en-US" altLang="ja-JP" sz="2000">
                <a:latin typeface="Arial" panose="020B0604020202020204" pitchFamily="34" charset="0"/>
                <a:cs typeface="Arial" panose="020B0604020202020204" pitchFamily="34" charset="0"/>
              </a:rPr>
              <a:t> </a:t>
            </a:r>
            <a:r>
              <a:rPr lang="ja-JP" altLang="en-US" sz="2000">
                <a:latin typeface="Arial" panose="020B0604020202020204" pitchFamily="34" charset="0"/>
                <a:cs typeface="Arial" panose="020B0604020202020204" pitchFamily="34" charset="0"/>
              </a:rPr>
              <a:t>こと</a:t>
            </a:r>
            <a:endParaRPr lang="en-US" altLang="ja-JP" sz="2000" b="0">
              <a:solidFill>
                <a:schemeClr val="tx1"/>
              </a:solidFill>
              <a:latin typeface="Arial" panose="020B0604020202020204" pitchFamily="34" charset="0"/>
              <a:cs typeface="Arial" panose="020B0604020202020204" pitchFamily="34" charset="0"/>
            </a:endParaRPr>
          </a:p>
          <a:p>
            <a:pPr>
              <a:lnSpc>
                <a:spcPct val="150000"/>
              </a:lnSpc>
            </a:pPr>
            <a:r>
              <a:rPr lang="ja-JP" altLang="en-US" sz="2000">
                <a:latin typeface="Arial" panose="020B0604020202020204" pitchFamily="34" charset="0"/>
                <a:cs typeface="Arial" panose="020B0604020202020204" pitchFamily="34" charset="0"/>
              </a:rPr>
              <a:t>学べる</a:t>
            </a:r>
            <a:r>
              <a:rPr lang="vi-VN" altLang="ja-JP" sz="2000">
                <a:latin typeface="Arial" panose="020B0604020202020204" pitchFamily="34" charset="0"/>
                <a:cs typeface="Arial" panose="020B0604020202020204" pitchFamily="34" charset="0"/>
              </a:rPr>
              <a:t>bổ nghĩa cho</a:t>
            </a:r>
            <a:r>
              <a:rPr lang="en-US" altLang="ja-JP" sz="2000">
                <a:latin typeface="Arial" panose="020B0604020202020204" pitchFamily="34" charset="0"/>
                <a:cs typeface="Arial" panose="020B0604020202020204" pitchFamily="34" charset="0"/>
              </a:rPr>
              <a:t> </a:t>
            </a:r>
            <a:r>
              <a:rPr lang="ja-JP" altLang="en-US" sz="2000">
                <a:latin typeface="Arial" panose="020B0604020202020204" pitchFamily="34" charset="0"/>
                <a:cs typeface="Arial" panose="020B0604020202020204" pitchFamily="34" charset="0"/>
              </a:rPr>
              <a:t>こと</a:t>
            </a:r>
            <a:endParaRPr lang="en-US" sz="2000">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4FD8EF22-D934-18DE-2C95-0DC92AB12A69}"/>
              </a:ext>
            </a:extLst>
          </p:cNvPr>
          <p:cNvSpPr txBox="1">
            <a:spLocks/>
          </p:cNvSpPr>
          <p:nvPr/>
        </p:nvSpPr>
        <p:spPr>
          <a:xfrm>
            <a:off x="915691" y="3211541"/>
            <a:ext cx="7455878" cy="1033357"/>
          </a:xfrm>
          <a:prstGeom prst="rect">
            <a:avLst/>
          </a:prstGeom>
          <a:solidFill>
            <a:schemeClr val="bg1"/>
          </a:solidFill>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altLang="ja-JP" sz="2000" b="1">
                <a:solidFill>
                  <a:schemeClr val="tx1"/>
                </a:solidFill>
                <a:latin typeface="+mn-lt"/>
              </a:rPr>
              <a:t>Chỉ xét riêng cụm tân ngữ của động từ chính: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a:solidFill>
                  <a:schemeClr val="tx1"/>
                </a:solidFill>
                <a:latin typeface="Arial" panose="020B0604020202020204" pitchFamily="34" charset="0"/>
                <a:cs typeface="Arial" panose="020B0604020202020204" pitchFamily="34" charset="0"/>
              </a:rPr>
              <a:t>Vì sao các động từ còn lại (màu xanh) không phải là động từ tạo nên cấu trúc câu?</a:t>
            </a:r>
            <a:endParaRPr lang="en-US" sz="2000" b="1">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9624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1773535180"/>
              </p:ext>
            </p:extLst>
          </p:nvPr>
        </p:nvGraphicFramePr>
        <p:xfrm>
          <a:off x="1214145" y="2955887"/>
          <a:ext cx="7828255" cy="409935"/>
        </p:xfrm>
        <a:graphic>
          <a:graphicData uri="http://schemas.openxmlformats.org/drawingml/2006/table">
            <a:tbl>
              <a:tblPr firstRow="1" bandRow="1">
                <a:tableStyleId>{5C22544A-7EE6-4342-B048-85BDC9FD1C3A}</a:tableStyleId>
              </a:tblPr>
              <a:tblGrid>
                <a:gridCol w="7015324">
                  <a:extLst>
                    <a:ext uri="{9D8B030D-6E8A-4147-A177-3AD203B41FA5}">
                      <a16:colId xmlns:a16="http://schemas.microsoft.com/office/drawing/2014/main" val="642564959"/>
                    </a:ext>
                  </a:extLst>
                </a:gridCol>
                <a:gridCol w="812931">
                  <a:extLst>
                    <a:ext uri="{9D8B030D-6E8A-4147-A177-3AD203B41FA5}">
                      <a16:colId xmlns:a16="http://schemas.microsoft.com/office/drawing/2014/main" val="1058393601"/>
                    </a:ext>
                  </a:extLst>
                </a:gridCol>
              </a:tblGrid>
              <a:tr h="409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a:solidFill>
                          <a:schemeClr val="tx1"/>
                        </a:solidFill>
                      </a:endParaRPr>
                    </a:p>
                  </a:txBody>
                  <a:tcPr>
                    <a:solidFill>
                      <a:schemeClr val="bg1"/>
                    </a:solidFill>
                  </a:tcPr>
                </a:tc>
                <a:tc>
                  <a:txBody>
                    <a:bodyPr/>
                    <a:lstStyle/>
                    <a:p>
                      <a:endParaRPr lang="en-US" sz="2000"/>
                    </a:p>
                  </a:txBody>
                  <a:tcPr>
                    <a:solidFill>
                      <a:schemeClr val="bg1"/>
                    </a:solidFill>
                  </a:tcPr>
                </a:tc>
                <a:extLst>
                  <a:ext uri="{0D108BD9-81ED-4DB2-BD59-A6C34878D82A}">
                    <a16:rowId xmlns:a16="http://schemas.microsoft.com/office/drawing/2014/main" val="979331853"/>
                  </a:ext>
                </a:extLst>
              </a:tr>
            </a:tbl>
          </a:graphicData>
        </a:graphic>
      </p:graphicFrame>
      <p:sp>
        <p:nvSpPr>
          <p:cNvPr id="3" name="TextBox 2">
            <a:extLst>
              <a:ext uri="{FF2B5EF4-FFF2-40B4-BE49-F238E27FC236}">
                <a16:creationId xmlns:a16="http://schemas.microsoft.com/office/drawing/2014/main" id="{71F51B9E-5BEA-D1C4-B376-10DEE0E7CFCF}"/>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4" name="TextBox 3">
            <a:extLst>
              <a:ext uri="{FF2B5EF4-FFF2-40B4-BE49-F238E27FC236}">
                <a16:creationId xmlns:a16="http://schemas.microsoft.com/office/drawing/2014/main" id="{97FD860E-1352-E968-D1A3-D19E5209B94C}"/>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6" name="TextBox 5">
            <a:extLst>
              <a:ext uri="{FF2B5EF4-FFF2-40B4-BE49-F238E27FC236}">
                <a16:creationId xmlns:a16="http://schemas.microsoft.com/office/drawing/2014/main" id="{A0AAAEF6-2B6F-4280-EFA9-99D00738E70D}"/>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sp>
        <p:nvSpPr>
          <p:cNvPr id="7" name="TextBox 6">
            <a:extLst>
              <a:ext uri="{FF2B5EF4-FFF2-40B4-BE49-F238E27FC236}">
                <a16:creationId xmlns:a16="http://schemas.microsoft.com/office/drawing/2014/main" id="{AC7E3EEE-4DEA-9579-CDF9-96A78F7B8A9C}"/>
              </a:ext>
            </a:extLst>
          </p:cNvPr>
          <p:cNvSpPr txBox="1"/>
          <p:nvPr/>
        </p:nvSpPr>
        <p:spPr>
          <a:xfrm>
            <a:off x="891792" y="3974330"/>
            <a:ext cx="7455878" cy="2298097"/>
          </a:xfrm>
          <a:prstGeom prst="rect">
            <a:avLst/>
          </a:prstGeom>
          <a:noFill/>
          <a:ln w="12700">
            <a:solidFill>
              <a:schemeClr val="tx1"/>
            </a:solidFill>
          </a:ln>
        </p:spPr>
        <p:txBody>
          <a:bodyPr wrap="square" rtlCol="0">
            <a:noAutofit/>
          </a:bodyPr>
          <a:lstStyle/>
          <a:p>
            <a:pPr>
              <a:lnSpc>
                <a:spcPct val="150000"/>
              </a:lnSpc>
            </a:pPr>
            <a:endParaRPr lang="en-US"/>
          </a:p>
        </p:txBody>
      </p:sp>
      <p:sp>
        <p:nvSpPr>
          <p:cNvPr id="9" name="TextBox 8">
            <a:extLst>
              <a:ext uri="{FF2B5EF4-FFF2-40B4-BE49-F238E27FC236}">
                <a16:creationId xmlns:a16="http://schemas.microsoft.com/office/drawing/2014/main" id="{922527FA-674E-ED22-5EF3-3597BB313B52}"/>
              </a:ext>
            </a:extLst>
          </p:cNvPr>
          <p:cNvSpPr txBox="1"/>
          <p:nvPr/>
        </p:nvSpPr>
        <p:spPr>
          <a:xfrm>
            <a:off x="870997" y="3119558"/>
            <a:ext cx="7671637" cy="923330"/>
          </a:xfrm>
          <a:prstGeom prst="rect">
            <a:avLst/>
          </a:prstGeom>
          <a:noFill/>
        </p:spPr>
        <p:txBody>
          <a:bodyPr wrap="square" rtlCol="0">
            <a:spAutoFit/>
          </a:bodyPr>
          <a:lstStyle/>
          <a:p>
            <a:r>
              <a:rPr lang="en-US" sz="1800">
                <a:solidFill>
                  <a:schemeClr val="tx1"/>
                </a:solidFill>
                <a:latin typeface="Arial" panose="020B0604020202020204" pitchFamily="34" charset="0"/>
                <a:cs typeface="Arial" panose="020B0604020202020204" pitchFamily="34" charset="0"/>
              </a:rPr>
              <a:t>Hãy dịch các động từ bôi vàng sang tiếng Việt để hình thành khung của câu trong tiếng Việt.</a:t>
            </a: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7875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978877" y="657790"/>
            <a:ext cx="7455878" cy="2461768"/>
          </a:xfrm>
          <a:solidFill>
            <a:schemeClr val="bg1"/>
          </a:solidFill>
        </p:spPr>
        <p:txBody>
          <a:bodyPr lIns="0" tIns="0" rIns="0" bIns="0" anchor="t" anchorCtr="0">
            <a:noAutofit/>
          </a:bodyPr>
          <a:lstStyle/>
          <a:p>
            <a:pPr algn="l">
              <a:lnSpc>
                <a:spcPct val="150000"/>
              </a:lnSpc>
            </a:pPr>
            <a:r>
              <a:rPr lang="ja-JP" sz="20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tLang="ja-JP" sz="20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2000"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ja-JP" altLang="en-US" sz="20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　　　　　</a:t>
            </a:r>
            <a:r>
              <a:rPr lang="ja-JP" sz="2000" kern="100">
                <a:effectLst/>
                <a:latin typeface="Meiryo" panose="020B0604030504040204" pitchFamily="34" charset="-128"/>
                <a:ea typeface="Meiryo" panose="020B0604030504040204" pitchFamily="34" charset="-128"/>
                <a:cs typeface="Times New Roman" panose="02020603050405020304" pitchFamily="18" charset="0"/>
              </a:rPr>
              <a:t>、</a:t>
            </a:r>
            <a:r>
              <a:rPr lang="ja-JP"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ja-JP" altLang="en-US" sz="20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2000" b="1" kern="100">
                <a:solidFill>
                  <a:srgbClr val="FF0000"/>
                </a:solidFill>
                <a:effectLst>
                  <a:outerShdw blurRad="38100" dist="38100" dir="2700000" algn="tl">
                    <a:srgbClr val="000000">
                      <a:alpha val="43137"/>
                    </a:srgbClr>
                  </a:outerShdw>
                </a:effectLst>
                <a:latin typeface="Meiryo" panose="020B0604030504040204" pitchFamily="34" charset="-128"/>
                <a:ea typeface="Meiryo" panose="020B0604030504040204" pitchFamily="34" charset="-128"/>
                <a:cs typeface="Times New Roman" panose="02020603050405020304" pitchFamily="18" charset="0"/>
              </a:rPr>
              <a:t>こと</a:t>
            </a:r>
            <a:r>
              <a:rPr lang="ja-JP" sz="2000" kern="100">
                <a:effectLst/>
                <a:latin typeface="Meiryo" panose="020B0604030504040204" pitchFamily="34" charset="-128"/>
                <a:ea typeface="Meiryo" panose="020B0604030504040204" pitchFamily="34" charset="-128"/>
                <a:cs typeface="Times New Roman" panose="02020603050405020304" pitchFamily="18" charset="0"/>
              </a:rPr>
              <a:t>を目的とする。</a:t>
            </a:r>
            <a:endParaRPr lang="en-US" sz="20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874534329"/>
              </p:ext>
            </p:extLst>
          </p:nvPr>
        </p:nvGraphicFramePr>
        <p:xfrm>
          <a:off x="1214145" y="2955887"/>
          <a:ext cx="7764755" cy="409935"/>
        </p:xfrm>
        <a:graphic>
          <a:graphicData uri="http://schemas.openxmlformats.org/drawingml/2006/table">
            <a:tbl>
              <a:tblPr firstRow="1" bandRow="1">
                <a:tableStyleId>{5C22544A-7EE6-4342-B048-85BDC9FD1C3A}</a:tableStyleId>
              </a:tblPr>
              <a:tblGrid>
                <a:gridCol w="6958418">
                  <a:extLst>
                    <a:ext uri="{9D8B030D-6E8A-4147-A177-3AD203B41FA5}">
                      <a16:colId xmlns:a16="http://schemas.microsoft.com/office/drawing/2014/main" val="642564959"/>
                    </a:ext>
                  </a:extLst>
                </a:gridCol>
                <a:gridCol w="806337">
                  <a:extLst>
                    <a:ext uri="{9D8B030D-6E8A-4147-A177-3AD203B41FA5}">
                      <a16:colId xmlns:a16="http://schemas.microsoft.com/office/drawing/2014/main" val="1058393601"/>
                    </a:ext>
                  </a:extLst>
                </a:gridCol>
              </a:tblGrid>
              <a:tr h="409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a:solidFill>
                          <a:schemeClr val="tx1"/>
                        </a:solidFill>
                      </a:endParaRPr>
                    </a:p>
                  </a:txBody>
                  <a:tcPr>
                    <a:solidFill>
                      <a:schemeClr val="bg1"/>
                    </a:solidFill>
                  </a:tcPr>
                </a:tc>
                <a:tc>
                  <a:txBody>
                    <a:bodyPr/>
                    <a:lstStyle/>
                    <a:p>
                      <a:endParaRPr lang="en-US" sz="2000"/>
                    </a:p>
                  </a:txBody>
                  <a:tcPr>
                    <a:solidFill>
                      <a:schemeClr val="bg1"/>
                    </a:solidFill>
                  </a:tcPr>
                </a:tc>
                <a:extLst>
                  <a:ext uri="{0D108BD9-81ED-4DB2-BD59-A6C34878D82A}">
                    <a16:rowId xmlns:a16="http://schemas.microsoft.com/office/drawing/2014/main" val="979331853"/>
                  </a:ext>
                </a:extLst>
              </a:tr>
            </a:tbl>
          </a:graphicData>
        </a:graphic>
      </p:graphicFrame>
      <p:sp>
        <p:nvSpPr>
          <p:cNvPr id="3" name="TextBox 2">
            <a:extLst>
              <a:ext uri="{FF2B5EF4-FFF2-40B4-BE49-F238E27FC236}">
                <a16:creationId xmlns:a16="http://schemas.microsoft.com/office/drawing/2014/main" id="{71F51B9E-5BEA-D1C4-B376-10DEE0E7CFCF}"/>
              </a:ext>
            </a:extLst>
          </p:cNvPr>
          <p:cNvSpPr txBox="1"/>
          <p:nvPr/>
        </p:nvSpPr>
        <p:spPr>
          <a:xfrm>
            <a:off x="2055170" y="121433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に対して</a:t>
            </a:r>
            <a:endParaRPr lang="en-US">
              <a:latin typeface="Meiryo" panose="020B0604030504040204" pitchFamily="34" charset="-128"/>
              <a:ea typeface="Meiryo" panose="020B0604030504040204" pitchFamily="34" charset="-128"/>
            </a:endParaRPr>
          </a:p>
        </p:txBody>
      </p:sp>
      <p:sp>
        <p:nvSpPr>
          <p:cNvPr id="4" name="TextBox 3">
            <a:extLst>
              <a:ext uri="{FF2B5EF4-FFF2-40B4-BE49-F238E27FC236}">
                <a16:creationId xmlns:a16="http://schemas.microsoft.com/office/drawing/2014/main" id="{97FD860E-1352-E968-D1A3-D19E5209B94C}"/>
              </a:ext>
            </a:extLst>
          </p:cNvPr>
          <p:cNvSpPr txBox="1"/>
          <p:nvPr/>
        </p:nvSpPr>
        <p:spPr>
          <a:xfrm>
            <a:off x="1307682" y="2121484"/>
            <a:ext cx="1154162"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をとおして</a:t>
            </a:r>
            <a:endParaRPr lang="en-US">
              <a:latin typeface="Meiryo" panose="020B0604030504040204" pitchFamily="34" charset="-128"/>
              <a:ea typeface="Meiryo" panose="020B0604030504040204" pitchFamily="34" charset="-128"/>
            </a:endParaRPr>
          </a:p>
        </p:txBody>
      </p:sp>
      <p:sp>
        <p:nvSpPr>
          <p:cNvPr id="6" name="TextBox 5">
            <a:extLst>
              <a:ext uri="{FF2B5EF4-FFF2-40B4-BE49-F238E27FC236}">
                <a16:creationId xmlns:a16="http://schemas.microsoft.com/office/drawing/2014/main" id="{A0AAAEF6-2B6F-4280-EFA9-99D00738E70D}"/>
              </a:ext>
            </a:extLst>
          </p:cNvPr>
          <p:cNvSpPr txBox="1"/>
          <p:nvPr/>
        </p:nvSpPr>
        <p:spPr>
          <a:xfrm>
            <a:off x="3335606" y="2597299"/>
            <a:ext cx="923330" cy="276999"/>
          </a:xfrm>
          <a:prstGeom prst="rect">
            <a:avLst/>
          </a:prstGeom>
          <a:solidFill>
            <a:srgbClr val="FFFF00"/>
          </a:solidFill>
        </p:spPr>
        <p:txBody>
          <a:bodyPr wrap="none" lIns="0" tIns="0" rIns="0" bIns="0" rtlCol="0">
            <a:spAutoFit/>
          </a:bodyPr>
          <a:lstStyle/>
          <a:p>
            <a:r>
              <a:rPr lang="ja-JP" kern="100">
                <a:effectLst/>
                <a:latin typeface="Meiryo" panose="020B0604030504040204" pitchFamily="34" charset="-128"/>
                <a:ea typeface="Meiryo" panose="020B0604030504040204" pitchFamily="34" charset="-128"/>
                <a:cs typeface="Times New Roman" panose="02020603050405020304" pitchFamily="18" charset="0"/>
              </a:rPr>
              <a:t>を伝える</a:t>
            </a:r>
            <a:endParaRPr lang="en-US">
              <a:latin typeface="Meiryo" panose="020B0604030504040204" pitchFamily="34" charset="-128"/>
              <a:ea typeface="Meiryo" panose="020B0604030504040204" pitchFamily="34" charset="-128"/>
            </a:endParaRPr>
          </a:p>
        </p:txBody>
      </p:sp>
      <p:sp>
        <p:nvSpPr>
          <p:cNvPr id="7" name="TextBox 6">
            <a:extLst>
              <a:ext uri="{FF2B5EF4-FFF2-40B4-BE49-F238E27FC236}">
                <a16:creationId xmlns:a16="http://schemas.microsoft.com/office/drawing/2014/main" id="{AC7E3EEE-4DEA-9579-CDF9-96A78F7B8A9C}"/>
              </a:ext>
            </a:extLst>
          </p:cNvPr>
          <p:cNvSpPr txBox="1"/>
          <p:nvPr/>
        </p:nvSpPr>
        <p:spPr>
          <a:xfrm>
            <a:off x="891792" y="3974330"/>
            <a:ext cx="7455878" cy="2298097"/>
          </a:xfrm>
          <a:prstGeom prst="rect">
            <a:avLst/>
          </a:prstGeom>
          <a:noFill/>
          <a:ln w="12700">
            <a:solidFill>
              <a:schemeClr val="tx1"/>
            </a:solidFill>
          </a:ln>
        </p:spPr>
        <p:txBody>
          <a:bodyPr wrap="square" rtlCol="0">
            <a:noAutofit/>
          </a:bodyPr>
          <a:lstStyle/>
          <a:p>
            <a:pPr>
              <a:lnSpc>
                <a:spcPct val="150000"/>
              </a:lnSpc>
            </a:pPr>
            <a:r>
              <a:rPr lang="en-US" altLang="ja-JP">
                <a:latin typeface="Arial" panose="020B0604020202020204" pitchFamily="34" charset="0"/>
                <a:cs typeface="Arial" panose="020B0604020202020204" pitchFamily="34" charset="0"/>
              </a:rPr>
              <a:t>Pháp nhân này lấy mục đích là </a:t>
            </a:r>
            <a:r>
              <a:rPr lang="en-US">
                <a:latin typeface="Arial" panose="020B0604020202020204" pitchFamily="34" charset="0"/>
                <a:cs typeface="Arial" panose="020B0604020202020204" pitchFamily="34" charset="0"/>
              </a:rPr>
              <a:t>thông qua (</a:t>
            </a:r>
            <a:r>
              <a:rPr lang="ja-JP" sz="18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en-US">
                <a:latin typeface="Arial" panose="020B0604020202020204" pitchFamily="34" charset="0"/>
                <a:cs typeface="Arial" panose="020B0604020202020204" pitchFamily="34" charset="0"/>
              </a:rPr>
              <a:t>) để truyền đạt  (</a:t>
            </a:r>
            <a:r>
              <a:rPr lang="ja-JP" sz="18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en-US">
                <a:latin typeface="Arial" panose="020B0604020202020204" pitchFamily="34" charset="0"/>
                <a:cs typeface="Arial" panose="020B0604020202020204" pitchFamily="34" charset="0"/>
              </a:rPr>
              <a:t>) đến (</a:t>
            </a:r>
            <a:r>
              <a:rPr lang="ja-JP" sz="18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atin typeface="Arial" panose="020B0604020202020204" pitchFamily="34" charset="0"/>
                <a:cs typeface="Arial" panose="020B0604020202020204" pitchFamily="34" charset="0"/>
              </a:rPr>
              <a:t>).</a:t>
            </a:r>
            <a:endParaRPr lang="en-US"/>
          </a:p>
        </p:txBody>
      </p:sp>
      <p:sp>
        <p:nvSpPr>
          <p:cNvPr id="9" name="TextBox 8">
            <a:extLst>
              <a:ext uri="{FF2B5EF4-FFF2-40B4-BE49-F238E27FC236}">
                <a16:creationId xmlns:a16="http://schemas.microsoft.com/office/drawing/2014/main" id="{922527FA-674E-ED22-5EF3-3597BB313B52}"/>
              </a:ext>
            </a:extLst>
          </p:cNvPr>
          <p:cNvSpPr txBox="1"/>
          <p:nvPr/>
        </p:nvSpPr>
        <p:spPr>
          <a:xfrm>
            <a:off x="870997" y="3119558"/>
            <a:ext cx="7671637" cy="923330"/>
          </a:xfrm>
          <a:prstGeom prst="rect">
            <a:avLst/>
          </a:prstGeom>
          <a:noFill/>
        </p:spPr>
        <p:txBody>
          <a:bodyPr wrap="square" rtlCol="0">
            <a:spAutoFit/>
          </a:bodyPr>
          <a:lstStyle/>
          <a:p>
            <a:r>
              <a:rPr lang="en-US" sz="1800">
                <a:solidFill>
                  <a:schemeClr val="tx1"/>
                </a:solidFill>
                <a:latin typeface="Arial" panose="020B0604020202020204" pitchFamily="34" charset="0"/>
                <a:cs typeface="Arial" panose="020B0604020202020204" pitchFamily="34" charset="0"/>
              </a:rPr>
              <a:t>Sau khi dịch các động từ bôi vàng sang tiếng việt, ta được khung câu như sau:</a:t>
            </a:r>
          </a:p>
          <a:p>
            <a:endParaRPr lang="en-US">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7CF042A-41AA-21A9-29AE-19FE38E33E00}"/>
              </a:ext>
            </a:extLst>
          </p:cNvPr>
          <p:cNvSpPr txBox="1"/>
          <p:nvPr/>
        </p:nvSpPr>
        <p:spPr>
          <a:xfrm>
            <a:off x="4181516" y="4099050"/>
            <a:ext cx="1025922" cy="276999"/>
          </a:xfrm>
          <a:prstGeom prst="rect">
            <a:avLst/>
          </a:prstGeom>
          <a:solidFill>
            <a:srgbClr val="FFFF00"/>
          </a:solidFill>
        </p:spPr>
        <p:txBody>
          <a:bodyPr wrap="none" lIns="0" tIns="0" rIns="0" bIns="0" rtlCol="0">
            <a:spAutoFit/>
          </a:bodyPr>
          <a:lstStyle/>
          <a:p>
            <a:r>
              <a:rPr lang="en-US" altLang="ja-JP" kern="100">
                <a:latin typeface="Arial" panose="020B0604020202020204" pitchFamily="34" charset="0"/>
                <a:ea typeface="Meiryo" panose="020B0604030504040204" pitchFamily="34" charset="-128"/>
                <a:cs typeface="Arial" panose="020B0604020202020204" pitchFamily="34" charset="0"/>
              </a:rPr>
              <a:t>t</a:t>
            </a:r>
            <a:r>
              <a:rPr lang="en-US" altLang="ja-JP" kern="100">
                <a:effectLst/>
                <a:latin typeface="Arial" panose="020B0604020202020204" pitchFamily="34" charset="0"/>
                <a:ea typeface="Meiryo" panose="020B0604030504040204" pitchFamily="34" charset="-128"/>
                <a:cs typeface="Arial" panose="020B0604020202020204" pitchFamily="34" charset="0"/>
              </a:rPr>
              <a:t>hông qua</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1" name="TextBox 10">
            <a:extLst>
              <a:ext uri="{FF2B5EF4-FFF2-40B4-BE49-F238E27FC236}">
                <a16:creationId xmlns:a16="http://schemas.microsoft.com/office/drawing/2014/main" id="{9240909C-DC01-54E5-02ED-00C6A56A7758}"/>
              </a:ext>
            </a:extLst>
          </p:cNvPr>
          <p:cNvSpPr txBox="1"/>
          <p:nvPr/>
        </p:nvSpPr>
        <p:spPr>
          <a:xfrm>
            <a:off x="2272890" y="4929992"/>
            <a:ext cx="1346522"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để truyền đạt</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2" name="TextBox 11">
            <a:extLst>
              <a:ext uri="{FF2B5EF4-FFF2-40B4-BE49-F238E27FC236}">
                <a16:creationId xmlns:a16="http://schemas.microsoft.com/office/drawing/2014/main" id="{AFAB56DB-0F44-8773-228E-CB763C147432}"/>
              </a:ext>
            </a:extLst>
          </p:cNvPr>
          <p:cNvSpPr txBox="1"/>
          <p:nvPr/>
        </p:nvSpPr>
        <p:spPr>
          <a:xfrm>
            <a:off x="3869463" y="5336392"/>
            <a:ext cx="384721"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đến</a:t>
            </a:r>
            <a:endParaRPr lang="en-US">
              <a:latin typeface="Arial" panose="020B0604020202020204" pitchFamily="34" charset="0"/>
              <a:ea typeface="Meiryo" panose="020B0604030504040204" pitchFamily="34" charset="-128"/>
              <a:cs typeface="Arial" panose="020B0604020202020204" pitchFamily="34" charset="0"/>
            </a:endParaRPr>
          </a:p>
        </p:txBody>
      </p:sp>
      <p:cxnSp>
        <p:nvCxnSpPr>
          <p:cNvPr id="21" name="Connector: Elbow 20">
            <a:extLst>
              <a:ext uri="{FF2B5EF4-FFF2-40B4-BE49-F238E27FC236}">
                <a16:creationId xmlns:a16="http://schemas.microsoft.com/office/drawing/2014/main" id="{AE04A560-B036-984C-F0E9-D41FBC43DF6C}"/>
              </a:ext>
            </a:extLst>
          </p:cNvPr>
          <p:cNvCxnSpPr>
            <a:cxnSpLocks/>
            <a:stCxn id="3" idx="1"/>
            <a:endCxn id="12" idx="2"/>
          </p:cNvCxnSpPr>
          <p:nvPr/>
        </p:nvCxnSpPr>
        <p:spPr>
          <a:xfrm rot="10800000" flipH="1" flipV="1">
            <a:off x="2055170" y="1315711"/>
            <a:ext cx="2006654" cy="4297680"/>
          </a:xfrm>
          <a:prstGeom prst="bentConnector4">
            <a:avLst>
              <a:gd name="adj1" fmla="val -86616"/>
              <a:gd name="adj2" fmla="val 12274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AD80C1BA-03EF-2833-756F-63AF540579AA}"/>
              </a:ext>
            </a:extLst>
          </p:cNvPr>
          <p:cNvCxnSpPr>
            <a:endCxn id="10" idx="0"/>
          </p:cNvCxnSpPr>
          <p:nvPr/>
        </p:nvCxnSpPr>
        <p:spPr>
          <a:xfrm>
            <a:off x="2461844" y="2223812"/>
            <a:ext cx="2232633" cy="1875238"/>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or: Elbow 34">
            <a:extLst>
              <a:ext uri="{FF2B5EF4-FFF2-40B4-BE49-F238E27FC236}">
                <a16:creationId xmlns:a16="http://schemas.microsoft.com/office/drawing/2014/main" id="{CECF0715-78F1-1702-69CC-3584103F385D}"/>
              </a:ext>
            </a:extLst>
          </p:cNvPr>
          <p:cNvCxnSpPr>
            <a:stCxn id="6" idx="1"/>
            <a:endCxn id="11" idx="0"/>
          </p:cNvCxnSpPr>
          <p:nvPr/>
        </p:nvCxnSpPr>
        <p:spPr>
          <a:xfrm rot="10800000" flipV="1">
            <a:off x="2946152" y="2735798"/>
            <a:ext cx="389455" cy="2194193"/>
          </a:xfrm>
          <a:prstGeom prst="bentConnector2">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94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683020942"/>
              </p:ext>
            </p:extLst>
          </p:nvPr>
        </p:nvGraphicFramePr>
        <p:xfrm>
          <a:off x="1214145" y="2955887"/>
          <a:ext cx="7671637" cy="409935"/>
        </p:xfrm>
        <a:graphic>
          <a:graphicData uri="http://schemas.openxmlformats.org/drawingml/2006/table">
            <a:tbl>
              <a:tblPr firstRow="1" bandRow="1">
                <a:tableStyleId>{5C22544A-7EE6-4342-B048-85BDC9FD1C3A}</a:tableStyleId>
              </a:tblPr>
              <a:tblGrid>
                <a:gridCol w="6874970">
                  <a:extLst>
                    <a:ext uri="{9D8B030D-6E8A-4147-A177-3AD203B41FA5}">
                      <a16:colId xmlns:a16="http://schemas.microsoft.com/office/drawing/2014/main" val="642564959"/>
                    </a:ext>
                  </a:extLst>
                </a:gridCol>
                <a:gridCol w="796667">
                  <a:extLst>
                    <a:ext uri="{9D8B030D-6E8A-4147-A177-3AD203B41FA5}">
                      <a16:colId xmlns:a16="http://schemas.microsoft.com/office/drawing/2014/main" val="1058393601"/>
                    </a:ext>
                  </a:extLst>
                </a:gridCol>
              </a:tblGrid>
              <a:tr h="409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a:solidFill>
                          <a:schemeClr val="tx1"/>
                        </a:solidFill>
                      </a:endParaRPr>
                    </a:p>
                  </a:txBody>
                  <a:tcPr>
                    <a:solidFill>
                      <a:schemeClr val="bg1"/>
                    </a:solidFill>
                  </a:tcPr>
                </a:tc>
                <a:tc>
                  <a:txBody>
                    <a:bodyPr/>
                    <a:lstStyle/>
                    <a:p>
                      <a:endParaRPr lang="en-US" sz="2000"/>
                    </a:p>
                  </a:txBody>
                  <a:tcPr>
                    <a:solidFill>
                      <a:schemeClr val="bg1"/>
                    </a:solidFill>
                  </a:tcPr>
                </a:tc>
                <a:extLst>
                  <a:ext uri="{0D108BD9-81ED-4DB2-BD59-A6C34878D82A}">
                    <a16:rowId xmlns:a16="http://schemas.microsoft.com/office/drawing/2014/main" val="979331853"/>
                  </a:ext>
                </a:extLst>
              </a:tr>
            </a:tbl>
          </a:graphicData>
        </a:graphic>
      </p:graphicFrame>
      <p:sp>
        <p:nvSpPr>
          <p:cNvPr id="7" name="TextBox 6">
            <a:extLst>
              <a:ext uri="{FF2B5EF4-FFF2-40B4-BE49-F238E27FC236}">
                <a16:creationId xmlns:a16="http://schemas.microsoft.com/office/drawing/2014/main" id="{AC7E3EEE-4DEA-9579-CDF9-96A78F7B8A9C}"/>
              </a:ext>
            </a:extLst>
          </p:cNvPr>
          <p:cNvSpPr txBox="1"/>
          <p:nvPr/>
        </p:nvSpPr>
        <p:spPr>
          <a:xfrm>
            <a:off x="891792" y="748530"/>
            <a:ext cx="7455878" cy="2298097"/>
          </a:xfrm>
          <a:prstGeom prst="rect">
            <a:avLst/>
          </a:prstGeom>
          <a:noFill/>
          <a:ln w="12700">
            <a:solidFill>
              <a:schemeClr val="tx1"/>
            </a:solidFill>
          </a:ln>
        </p:spPr>
        <p:txBody>
          <a:bodyPr wrap="square" rtlCol="0">
            <a:noAutofit/>
          </a:bodyPr>
          <a:lstStyle/>
          <a:p>
            <a:pPr>
              <a:lnSpc>
                <a:spcPct val="150000"/>
              </a:lnSpc>
            </a:pPr>
            <a:r>
              <a:rPr lang="en-US" altLang="ja-JP">
                <a:latin typeface="Arial" panose="020B0604020202020204" pitchFamily="34" charset="0"/>
                <a:cs typeface="Arial" panose="020B0604020202020204" pitchFamily="34" charset="0"/>
              </a:rPr>
              <a:t>Pháp nhân này lấy mục đích là </a:t>
            </a:r>
            <a:r>
              <a:rPr lang="en-US">
                <a:latin typeface="Arial" panose="020B0604020202020204" pitchFamily="34" charset="0"/>
                <a:cs typeface="Arial" panose="020B0604020202020204" pitchFamily="34" charset="0"/>
              </a:rPr>
              <a:t>thông qua (</a:t>
            </a:r>
            <a:r>
              <a:rPr lang="ja-JP" sz="18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en-US">
                <a:latin typeface="Arial" panose="020B0604020202020204" pitchFamily="34" charset="0"/>
                <a:cs typeface="Arial" panose="020B0604020202020204" pitchFamily="34" charset="0"/>
              </a:rPr>
              <a:t>) để truyền đạt  (</a:t>
            </a:r>
            <a:r>
              <a:rPr lang="ja-JP" sz="18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en-US">
                <a:latin typeface="Arial" panose="020B0604020202020204" pitchFamily="34" charset="0"/>
                <a:cs typeface="Arial" panose="020B0604020202020204" pitchFamily="34" charset="0"/>
              </a:rPr>
              <a:t>) đến (</a:t>
            </a:r>
            <a:r>
              <a:rPr lang="ja-JP" sz="18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atin typeface="Arial" panose="020B0604020202020204" pitchFamily="34" charset="0"/>
                <a:cs typeface="Arial" panose="020B0604020202020204" pitchFamily="34" charset="0"/>
              </a:rPr>
              <a:t>).</a:t>
            </a:r>
            <a:endParaRPr lang="en-US"/>
          </a:p>
        </p:txBody>
      </p:sp>
      <p:sp>
        <p:nvSpPr>
          <p:cNvPr id="9" name="TextBox 8">
            <a:extLst>
              <a:ext uri="{FF2B5EF4-FFF2-40B4-BE49-F238E27FC236}">
                <a16:creationId xmlns:a16="http://schemas.microsoft.com/office/drawing/2014/main" id="{922527FA-674E-ED22-5EF3-3597BB313B52}"/>
              </a:ext>
            </a:extLst>
          </p:cNvPr>
          <p:cNvSpPr txBox="1"/>
          <p:nvPr/>
        </p:nvSpPr>
        <p:spPr>
          <a:xfrm>
            <a:off x="870997" y="3119558"/>
            <a:ext cx="7671637"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Hãy dịch từng cụm sang tiếng Việt</a:t>
            </a:r>
            <a:r>
              <a:rPr lang="en-US" sz="1800">
                <a:solidFill>
                  <a:schemeClr val="tx1"/>
                </a:solidFill>
                <a:latin typeface="Arial" panose="020B0604020202020204" pitchFamily="34" charset="0"/>
                <a:cs typeface="Arial" panose="020B0604020202020204" pitchFamily="34" charset="0"/>
              </a:rPr>
              <a:t>:</a:t>
            </a:r>
          </a:p>
          <a:p>
            <a:endParaRPr lang="en-US">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7CF042A-41AA-21A9-29AE-19FE38E33E00}"/>
              </a:ext>
            </a:extLst>
          </p:cNvPr>
          <p:cNvSpPr txBox="1"/>
          <p:nvPr/>
        </p:nvSpPr>
        <p:spPr>
          <a:xfrm>
            <a:off x="4181516" y="873250"/>
            <a:ext cx="1025922" cy="276999"/>
          </a:xfrm>
          <a:prstGeom prst="rect">
            <a:avLst/>
          </a:prstGeom>
          <a:solidFill>
            <a:srgbClr val="FFFF00"/>
          </a:solidFill>
        </p:spPr>
        <p:txBody>
          <a:bodyPr wrap="none" lIns="0" tIns="0" rIns="0" bIns="0" rtlCol="0">
            <a:spAutoFit/>
          </a:bodyPr>
          <a:lstStyle/>
          <a:p>
            <a:r>
              <a:rPr lang="en-US" altLang="ja-JP" kern="100">
                <a:latin typeface="Arial" panose="020B0604020202020204" pitchFamily="34" charset="0"/>
                <a:ea typeface="Meiryo" panose="020B0604030504040204" pitchFamily="34" charset="-128"/>
                <a:cs typeface="Arial" panose="020B0604020202020204" pitchFamily="34" charset="0"/>
              </a:rPr>
              <a:t>t</a:t>
            </a:r>
            <a:r>
              <a:rPr lang="en-US" altLang="ja-JP" kern="100">
                <a:effectLst/>
                <a:latin typeface="Arial" panose="020B0604020202020204" pitchFamily="34" charset="0"/>
                <a:ea typeface="Meiryo" panose="020B0604030504040204" pitchFamily="34" charset="-128"/>
                <a:cs typeface="Arial" panose="020B0604020202020204" pitchFamily="34" charset="0"/>
              </a:rPr>
              <a:t>hông qua</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1" name="TextBox 10">
            <a:extLst>
              <a:ext uri="{FF2B5EF4-FFF2-40B4-BE49-F238E27FC236}">
                <a16:creationId xmlns:a16="http://schemas.microsoft.com/office/drawing/2014/main" id="{9240909C-DC01-54E5-02ED-00C6A56A7758}"/>
              </a:ext>
            </a:extLst>
          </p:cNvPr>
          <p:cNvSpPr txBox="1"/>
          <p:nvPr/>
        </p:nvSpPr>
        <p:spPr>
          <a:xfrm>
            <a:off x="2272890" y="1704192"/>
            <a:ext cx="1346522"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để truyền đạt</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2" name="TextBox 11">
            <a:extLst>
              <a:ext uri="{FF2B5EF4-FFF2-40B4-BE49-F238E27FC236}">
                <a16:creationId xmlns:a16="http://schemas.microsoft.com/office/drawing/2014/main" id="{AFAB56DB-0F44-8773-228E-CB763C147432}"/>
              </a:ext>
            </a:extLst>
          </p:cNvPr>
          <p:cNvSpPr txBox="1"/>
          <p:nvPr/>
        </p:nvSpPr>
        <p:spPr>
          <a:xfrm>
            <a:off x="3869463" y="2110592"/>
            <a:ext cx="384721"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đến</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4" name="TextBox 13">
            <a:extLst>
              <a:ext uri="{FF2B5EF4-FFF2-40B4-BE49-F238E27FC236}">
                <a16:creationId xmlns:a16="http://schemas.microsoft.com/office/drawing/2014/main" id="{C0D09371-F221-FF0D-BEF8-86A05AEFB4A1}"/>
              </a:ext>
            </a:extLst>
          </p:cNvPr>
          <p:cNvSpPr txBox="1"/>
          <p:nvPr/>
        </p:nvSpPr>
        <p:spPr>
          <a:xfrm>
            <a:off x="904492" y="3796530"/>
            <a:ext cx="7455878" cy="2298097"/>
          </a:xfrm>
          <a:prstGeom prst="rect">
            <a:avLst/>
          </a:prstGeom>
          <a:noFill/>
          <a:ln w="12700">
            <a:solidFill>
              <a:schemeClr val="tx1"/>
            </a:solidFill>
          </a:ln>
        </p:spPr>
        <p:txBody>
          <a:bodyPr wrap="square" rtlCol="0">
            <a:noAutofit/>
          </a:bodyPr>
          <a:lstStyle/>
          <a:p>
            <a:pPr>
              <a:lnSpc>
                <a:spcPct val="150000"/>
              </a:lnSpc>
            </a:pPr>
            <a:r>
              <a:rPr lang="en-US" altLang="ja-JP">
                <a:latin typeface="Arial" panose="020B0604020202020204" pitchFamily="34" charset="0"/>
                <a:cs typeface="Arial" panose="020B0604020202020204" pitchFamily="34" charset="0"/>
              </a:rPr>
              <a:t>Pháp nhân này lấy mục đích là </a:t>
            </a:r>
            <a:r>
              <a:rPr lang="en-US">
                <a:latin typeface="Arial" panose="020B0604020202020204" pitchFamily="34" charset="0"/>
                <a:cs typeface="Arial" panose="020B0604020202020204" pitchFamily="34" charset="0"/>
              </a:rPr>
              <a:t>thông qua </a:t>
            </a:r>
            <a:r>
              <a:rPr lang="en-US">
                <a:solidFill>
                  <a:schemeClr val="accent1">
                    <a:lumMod val="75000"/>
                  </a:schemeClr>
                </a:solidFill>
                <a:latin typeface="Arial" panose="020B0604020202020204" pitchFamily="34" charset="0"/>
                <a:cs typeface="Arial" panose="020B0604020202020204" pitchFamily="34" charset="0"/>
              </a:rPr>
              <a:t>(..............................................</a:t>
            </a:r>
          </a:p>
          <a:p>
            <a:pPr>
              <a:lnSpc>
                <a:spcPct val="150000"/>
              </a:lnSpc>
            </a:pPr>
            <a:r>
              <a:rPr lang="en-US">
                <a:solidFill>
                  <a:schemeClr val="accent1">
                    <a:lumMod val="75000"/>
                  </a:schemeClr>
                </a:solidFill>
                <a:latin typeface="Arial" panose="020B0604020202020204" pitchFamily="34" charset="0"/>
                <a:cs typeface="Arial" panose="020B0604020202020204" pitchFamily="34" charset="0"/>
              </a:rPr>
              <a:t>....................................................................................................................................</a:t>
            </a:r>
            <a:r>
              <a:rPr lang="en-US">
                <a:latin typeface="Arial" panose="020B0604020202020204" pitchFamily="34" charset="0"/>
                <a:cs typeface="Arial" panose="020B0604020202020204" pitchFamily="34" charset="0"/>
              </a:rPr>
              <a:t>) để truyền đạt  (</a:t>
            </a:r>
            <a:r>
              <a:rPr lang="en-US" kern="100">
                <a:solidFill>
                  <a:srgbClr val="00AA48"/>
                </a:solidFill>
                <a:latin typeface="Meiryo" panose="020B0604030504040204" pitchFamily="34" charset="-128"/>
                <a:ea typeface="Meiryo" panose="020B0604030504040204" pitchFamily="34" charset="-128"/>
                <a:cs typeface="Times New Roman" panose="02020603050405020304" pitchFamily="18" charset="0"/>
              </a:rPr>
              <a:t>........................................................</a:t>
            </a:r>
          </a:p>
          <a:p>
            <a:pPr>
              <a:lnSpc>
                <a:spcPct val="150000"/>
              </a:lnSpc>
            </a:pPr>
            <a:r>
              <a:rPr lang="en-US" kern="100">
                <a:solidFill>
                  <a:srgbClr val="00AA48"/>
                </a:solidFill>
                <a:latin typeface="Meiryo" panose="020B0604030504040204" pitchFamily="34" charset="-128"/>
                <a:ea typeface="Meiryo" panose="020B0604030504040204" pitchFamily="34" charset="-128"/>
                <a:cs typeface="Times New Roman" panose="02020603050405020304" pitchFamily="18" charset="0"/>
              </a:rPr>
              <a:t>………………………………</a:t>
            </a:r>
            <a:r>
              <a:rPr lang="en-US">
                <a:latin typeface="Arial" panose="020B0604020202020204" pitchFamily="34" charset="0"/>
                <a:cs typeface="Arial" panose="020B0604020202020204" pitchFamily="34" charset="0"/>
              </a:rPr>
              <a:t>) đến (</a:t>
            </a:r>
            <a:r>
              <a:rPr lang="en-US"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a:t>
            </a:r>
            <a:endParaRPr lang="en-US" altLang="ja-JP" sz="18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endParaRPr>
          </a:p>
          <a:p>
            <a:pPr>
              <a:lnSpc>
                <a:spcPct val="150000"/>
              </a:lnSpc>
            </a:pPr>
            <a:r>
              <a:rPr lang="en-US" kern="100">
                <a:solidFill>
                  <a:srgbClr val="FF0000"/>
                </a:solidFill>
                <a:latin typeface="Meiryo" panose="020B0604030504040204" pitchFamily="34" charset="-128"/>
                <a:ea typeface="Meiryo" panose="020B0604030504040204" pitchFamily="34" charset="-128"/>
                <a:cs typeface="Times New Roman" panose="02020603050405020304" pitchFamily="18" charset="0"/>
              </a:rPr>
              <a:t>......................................</a:t>
            </a:r>
            <a:r>
              <a:rPr lang="en-US">
                <a:latin typeface="Arial" panose="020B0604020202020204" pitchFamily="34" charset="0"/>
                <a:cs typeface="Arial" panose="020B0604020202020204" pitchFamily="34" charset="0"/>
              </a:rPr>
              <a:t>).</a:t>
            </a:r>
            <a:endParaRPr lang="en-US"/>
          </a:p>
        </p:txBody>
      </p:sp>
      <p:sp>
        <p:nvSpPr>
          <p:cNvPr id="15" name="TextBox 14">
            <a:extLst>
              <a:ext uri="{FF2B5EF4-FFF2-40B4-BE49-F238E27FC236}">
                <a16:creationId xmlns:a16="http://schemas.microsoft.com/office/drawing/2014/main" id="{0FF4415F-364A-FD0D-D38F-728B7F75044F}"/>
              </a:ext>
            </a:extLst>
          </p:cNvPr>
          <p:cNvSpPr txBox="1"/>
          <p:nvPr/>
        </p:nvSpPr>
        <p:spPr>
          <a:xfrm>
            <a:off x="4194216" y="3921250"/>
            <a:ext cx="1025922" cy="276999"/>
          </a:xfrm>
          <a:prstGeom prst="rect">
            <a:avLst/>
          </a:prstGeom>
          <a:solidFill>
            <a:srgbClr val="FFFF00"/>
          </a:solidFill>
        </p:spPr>
        <p:txBody>
          <a:bodyPr wrap="none" lIns="0" tIns="0" rIns="0" bIns="0" rtlCol="0">
            <a:spAutoFit/>
          </a:bodyPr>
          <a:lstStyle/>
          <a:p>
            <a:r>
              <a:rPr lang="en-US" altLang="ja-JP" kern="100">
                <a:latin typeface="Arial" panose="020B0604020202020204" pitchFamily="34" charset="0"/>
                <a:ea typeface="Meiryo" panose="020B0604030504040204" pitchFamily="34" charset="-128"/>
                <a:cs typeface="Arial" panose="020B0604020202020204" pitchFamily="34" charset="0"/>
              </a:rPr>
              <a:t>t</a:t>
            </a:r>
            <a:r>
              <a:rPr lang="en-US" altLang="ja-JP" kern="100">
                <a:effectLst/>
                <a:latin typeface="Arial" panose="020B0604020202020204" pitchFamily="34" charset="0"/>
                <a:ea typeface="Meiryo" panose="020B0604030504040204" pitchFamily="34" charset="-128"/>
                <a:cs typeface="Arial" panose="020B0604020202020204" pitchFamily="34" charset="0"/>
              </a:rPr>
              <a:t>hông qua</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6" name="TextBox 15">
            <a:extLst>
              <a:ext uri="{FF2B5EF4-FFF2-40B4-BE49-F238E27FC236}">
                <a16:creationId xmlns:a16="http://schemas.microsoft.com/office/drawing/2014/main" id="{EB4275EF-4531-7354-DC1C-C323229A08A9}"/>
              </a:ext>
            </a:extLst>
          </p:cNvPr>
          <p:cNvSpPr txBox="1"/>
          <p:nvPr/>
        </p:nvSpPr>
        <p:spPr>
          <a:xfrm>
            <a:off x="2285590" y="4752192"/>
            <a:ext cx="1346522"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để truyền đạt</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7" name="TextBox 16">
            <a:extLst>
              <a:ext uri="{FF2B5EF4-FFF2-40B4-BE49-F238E27FC236}">
                <a16:creationId xmlns:a16="http://schemas.microsoft.com/office/drawing/2014/main" id="{4D9DFC01-AFDE-27A6-1956-B35551A6C23E}"/>
              </a:ext>
            </a:extLst>
          </p:cNvPr>
          <p:cNvSpPr txBox="1"/>
          <p:nvPr/>
        </p:nvSpPr>
        <p:spPr>
          <a:xfrm>
            <a:off x="3882163" y="5158592"/>
            <a:ext cx="384721"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đến</a:t>
            </a:r>
            <a:endParaRPr lang="en-US">
              <a:latin typeface="Arial" panose="020B0604020202020204" pitchFamily="34" charset="0"/>
              <a:ea typeface="Meiryo" panose="020B0604030504040204" pitchFamily="34" charset="-128"/>
              <a:cs typeface="Arial" panose="020B0604020202020204" pitchFamily="34" charset="0"/>
            </a:endParaRPr>
          </a:p>
        </p:txBody>
      </p:sp>
    </p:spTree>
    <p:extLst>
      <p:ext uri="{BB962C8B-B14F-4D97-AF65-F5344CB8AC3E}">
        <p14:creationId xmlns:p14="http://schemas.microsoft.com/office/powerpoint/2010/main" val="115296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1599363737"/>
              </p:ext>
            </p:extLst>
          </p:nvPr>
        </p:nvGraphicFramePr>
        <p:xfrm>
          <a:off x="1214145" y="2955887"/>
          <a:ext cx="7671637" cy="409935"/>
        </p:xfrm>
        <a:graphic>
          <a:graphicData uri="http://schemas.openxmlformats.org/drawingml/2006/table">
            <a:tbl>
              <a:tblPr firstRow="1" bandRow="1">
                <a:tableStyleId>{5C22544A-7EE6-4342-B048-85BDC9FD1C3A}</a:tableStyleId>
              </a:tblPr>
              <a:tblGrid>
                <a:gridCol w="6874970">
                  <a:extLst>
                    <a:ext uri="{9D8B030D-6E8A-4147-A177-3AD203B41FA5}">
                      <a16:colId xmlns:a16="http://schemas.microsoft.com/office/drawing/2014/main" val="642564959"/>
                    </a:ext>
                  </a:extLst>
                </a:gridCol>
                <a:gridCol w="796667">
                  <a:extLst>
                    <a:ext uri="{9D8B030D-6E8A-4147-A177-3AD203B41FA5}">
                      <a16:colId xmlns:a16="http://schemas.microsoft.com/office/drawing/2014/main" val="1058393601"/>
                    </a:ext>
                  </a:extLst>
                </a:gridCol>
              </a:tblGrid>
              <a:tr h="409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a:solidFill>
                          <a:schemeClr val="tx1"/>
                        </a:solidFill>
                      </a:endParaRPr>
                    </a:p>
                  </a:txBody>
                  <a:tcPr>
                    <a:solidFill>
                      <a:schemeClr val="bg1"/>
                    </a:solidFill>
                  </a:tcPr>
                </a:tc>
                <a:tc>
                  <a:txBody>
                    <a:bodyPr/>
                    <a:lstStyle/>
                    <a:p>
                      <a:endParaRPr lang="en-US" sz="2000"/>
                    </a:p>
                  </a:txBody>
                  <a:tcPr>
                    <a:solidFill>
                      <a:schemeClr val="bg1"/>
                    </a:solidFill>
                  </a:tcPr>
                </a:tc>
                <a:extLst>
                  <a:ext uri="{0D108BD9-81ED-4DB2-BD59-A6C34878D82A}">
                    <a16:rowId xmlns:a16="http://schemas.microsoft.com/office/drawing/2014/main" val="979331853"/>
                  </a:ext>
                </a:extLst>
              </a:tr>
            </a:tbl>
          </a:graphicData>
        </a:graphic>
      </p:graphicFrame>
      <p:sp>
        <p:nvSpPr>
          <p:cNvPr id="7" name="TextBox 6">
            <a:extLst>
              <a:ext uri="{FF2B5EF4-FFF2-40B4-BE49-F238E27FC236}">
                <a16:creationId xmlns:a16="http://schemas.microsoft.com/office/drawing/2014/main" id="{AC7E3EEE-4DEA-9579-CDF9-96A78F7B8A9C}"/>
              </a:ext>
            </a:extLst>
          </p:cNvPr>
          <p:cNvSpPr txBox="1"/>
          <p:nvPr/>
        </p:nvSpPr>
        <p:spPr>
          <a:xfrm>
            <a:off x="891792" y="646930"/>
            <a:ext cx="7455878" cy="2298097"/>
          </a:xfrm>
          <a:prstGeom prst="rect">
            <a:avLst/>
          </a:prstGeom>
          <a:noFill/>
          <a:ln w="12700">
            <a:solidFill>
              <a:schemeClr val="tx1"/>
            </a:solidFill>
          </a:ln>
        </p:spPr>
        <p:txBody>
          <a:bodyPr wrap="square" rtlCol="0">
            <a:noAutofit/>
          </a:bodyPr>
          <a:lstStyle/>
          <a:p>
            <a:pPr>
              <a:lnSpc>
                <a:spcPct val="150000"/>
              </a:lnSpc>
            </a:pPr>
            <a:r>
              <a:rPr lang="en-US" altLang="ja-JP">
                <a:latin typeface="Arial" panose="020B0604020202020204" pitchFamily="34" charset="0"/>
                <a:cs typeface="Arial" panose="020B0604020202020204" pitchFamily="34" charset="0"/>
              </a:rPr>
              <a:t>Pháp nhân này lấy mục đích là </a:t>
            </a:r>
            <a:r>
              <a:rPr lang="en-US">
                <a:latin typeface="Arial" panose="020B0604020202020204" pitchFamily="34" charset="0"/>
                <a:cs typeface="Arial" panose="020B0604020202020204" pitchFamily="34" charset="0"/>
              </a:rPr>
              <a:t>thông qua (</a:t>
            </a:r>
            <a:r>
              <a:rPr lang="ja-JP" sz="1800" kern="100">
                <a:solidFill>
                  <a:srgbClr val="0070C0"/>
                </a:solidFill>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a:t>
            </a:r>
            <a:r>
              <a:rPr lang="en-US">
                <a:latin typeface="Arial" panose="020B0604020202020204" pitchFamily="34" charset="0"/>
                <a:cs typeface="Arial" panose="020B0604020202020204" pitchFamily="34" charset="0"/>
              </a:rPr>
              <a:t>) để truyền đạt  (</a:t>
            </a:r>
            <a:r>
              <a:rPr lang="ja-JP" sz="1800" kern="100">
                <a:solidFill>
                  <a:srgbClr val="00AA48"/>
                </a:solidFill>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a:t>
            </a:r>
            <a:r>
              <a:rPr lang="en-US">
                <a:latin typeface="Arial" panose="020B0604020202020204" pitchFamily="34" charset="0"/>
                <a:cs typeface="Arial" panose="020B0604020202020204" pitchFamily="34" charset="0"/>
              </a:rPr>
              <a:t>) đến (</a:t>
            </a:r>
            <a:r>
              <a:rPr lang="ja-JP" sz="18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a:t>
            </a:r>
            <a:r>
              <a:rPr lang="en-US">
                <a:latin typeface="Arial" panose="020B0604020202020204" pitchFamily="34" charset="0"/>
                <a:cs typeface="Arial" panose="020B0604020202020204" pitchFamily="34" charset="0"/>
              </a:rPr>
              <a:t>).</a:t>
            </a:r>
            <a:endParaRPr lang="en-US"/>
          </a:p>
        </p:txBody>
      </p:sp>
      <p:sp>
        <p:nvSpPr>
          <p:cNvPr id="9" name="TextBox 8">
            <a:extLst>
              <a:ext uri="{FF2B5EF4-FFF2-40B4-BE49-F238E27FC236}">
                <a16:creationId xmlns:a16="http://schemas.microsoft.com/office/drawing/2014/main" id="{922527FA-674E-ED22-5EF3-3597BB313B52}"/>
              </a:ext>
            </a:extLst>
          </p:cNvPr>
          <p:cNvSpPr txBox="1"/>
          <p:nvPr/>
        </p:nvSpPr>
        <p:spPr>
          <a:xfrm>
            <a:off x="870997" y="3017958"/>
            <a:ext cx="7671637"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Câu sau khi đã được dịch sang tiếng Việt</a:t>
            </a:r>
            <a:r>
              <a:rPr lang="en-US" sz="1800">
                <a:solidFill>
                  <a:schemeClr val="tx1"/>
                </a:solidFill>
                <a:latin typeface="Arial" panose="020B0604020202020204" pitchFamily="34" charset="0"/>
                <a:cs typeface="Arial" panose="020B0604020202020204" pitchFamily="34" charset="0"/>
              </a:rPr>
              <a:t>:</a:t>
            </a:r>
          </a:p>
          <a:p>
            <a:endParaRPr lang="en-US">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7CF042A-41AA-21A9-29AE-19FE38E33E00}"/>
              </a:ext>
            </a:extLst>
          </p:cNvPr>
          <p:cNvSpPr txBox="1"/>
          <p:nvPr/>
        </p:nvSpPr>
        <p:spPr>
          <a:xfrm>
            <a:off x="4181516" y="771650"/>
            <a:ext cx="1025922" cy="276999"/>
          </a:xfrm>
          <a:prstGeom prst="rect">
            <a:avLst/>
          </a:prstGeom>
          <a:solidFill>
            <a:srgbClr val="FFFF00"/>
          </a:solidFill>
        </p:spPr>
        <p:txBody>
          <a:bodyPr wrap="none" lIns="0" tIns="0" rIns="0" bIns="0" rtlCol="0">
            <a:spAutoFit/>
          </a:bodyPr>
          <a:lstStyle/>
          <a:p>
            <a:r>
              <a:rPr lang="en-US" altLang="ja-JP" kern="100">
                <a:latin typeface="Arial" panose="020B0604020202020204" pitchFamily="34" charset="0"/>
                <a:ea typeface="Meiryo" panose="020B0604030504040204" pitchFamily="34" charset="-128"/>
                <a:cs typeface="Arial" panose="020B0604020202020204" pitchFamily="34" charset="0"/>
              </a:rPr>
              <a:t>t</a:t>
            </a:r>
            <a:r>
              <a:rPr lang="en-US" altLang="ja-JP" kern="100">
                <a:effectLst/>
                <a:latin typeface="Arial" panose="020B0604020202020204" pitchFamily="34" charset="0"/>
                <a:ea typeface="Meiryo" panose="020B0604030504040204" pitchFamily="34" charset="-128"/>
                <a:cs typeface="Arial" panose="020B0604020202020204" pitchFamily="34" charset="0"/>
              </a:rPr>
              <a:t>hông qua</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1" name="TextBox 10">
            <a:extLst>
              <a:ext uri="{FF2B5EF4-FFF2-40B4-BE49-F238E27FC236}">
                <a16:creationId xmlns:a16="http://schemas.microsoft.com/office/drawing/2014/main" id="{9240909C-DC01-54E5-02ED-00C6A56A7758}"/>
              </a:ext>
            </a:extLst>
          </p:cNvPr>
          <p:cNvSpPr txBox="1"/>
          <p:nvPr/>
        </p:nvSpPr>
        <p:spPr>
          <a:xfrm>
            <a:off x="2272890" y="1602592"/>
            <a:ext cx="1346522"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để truyền đạt</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2" name="TextBox 11">
            <a:extLst>
              <a:ext uri="{FF2B5EF4-FFF2-40B4-BE49-F238E27FC236}">
                <a16:creationId xmlns:a16="http://schemas.microsoft.com/office/drawing/2014/main" id="{AFAB56DB-0F44-8773-228E-CB763C147432}"/>
              </a:ext>
            </a:extLst>
          </p:cNvPr>
          <p:cNvSpPr txBox="1"/>
          <p:nvPr/>
        </p:nvSpPr>
        <p:spPr>
          <a:xfrm>
            <a:off x="3869463" y="2008992"/>
            <a:ext cx="384721"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đến</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4" name="TextBox 13">
            <a:extLst>
              <a:ext uri="{FF2B5EF4-FFF2-40B4-BE49-F238E27FC236}">
                <a16:creationId xmlns:a16="http://schemas.microsoft.com/office/drawing/2014/main" id="{C0D09371-F221-FF0D-BEF8-86A05AEFB4A1}"/>
              </a:ext>
            </a:extLst>
          </p:cNvPr>
          <p:cNvSpPr txBox="1"/>
          <p:nvPr/>
        </p:nvSpPr>
        <p:spPr>
          <a:xfrm>
            <a:off x="853692" y="3517130"/>
            <a:ext cx="7455878" cy="2972570"/>
          </a:xfrm>
          <a:prstGeom prst="rect">
            <a:avLst/>
          </a:prstGeom>
          <a:noFill/>
          <a:ln w="12700">
            <a:solidFill>
              <a:schemeClr val="tx1"/>
            </a:solidFill>
          </a:ln>
        </p:spPr>
        <p:txBody>
          <a:bodyPr wrap="square" rtlCol="0">
            <a:noAutofit/>
          </a:bodyPr>
          <a:lstStyle/>
          <a:p>
            <a:pPr>
              <a:lnSpc>
                <a:spcPct val="150000"/>
              </a:lnSpc>
            </a:pPr>
            <a:r>
              <a:rPr lang="en-US" altLang="ja-JP">
                <a:latin typeface="Arial" panose="020B0604020202020204" pitchFamily="34" charset="0"/>
                <a:cs typeface="Arial" panose="020B0604020202020204" pitchFamily="34" charset="0"/>
              </a:rPr>
              <a:t>Pháp nhân này lấy mục đích là </a:t>
            </a:r>
            <a:r>
              <a:rPr lang="en-US">
                <a:latin typeface="Arial" panose="020B0604020202020204" pitchFamily="34" charset="0"/>
                <a:cs typeface="Arial" panose="020B0604020202020204" pitchFamily="34" charset="0"/>
              </a:rPr>
              <a:t>thông qua </a:t>
            </a:r>
            <a:r>
              <a:rPr lang="vi-VN">
                <a:solidFill>
                  <a:schemeClr val="accent1">
                    <a:lumMod val="75000"/>
                  </a:schemeClr>
                </a:solidFill>
                <a:latin typeface="Arial" panose="020B0604020202020204" pitchFamily="34" charset="0"/>
                <a:cs typeface="Arial" panose="020B0604020202020204" pitchFamily="34" charset="0"/>
              </a:rPr>
              <a:t>việc truyền tải hình ảnh cuộc sống kiên cường của trẻ em tại các làng dân tộc thiểu số vùng núi Đông Nam Á tại các buổi giảng dạy và hội thảo tại chỗ</a:t>
            </a:r>
            <a:r>
              <a:rPr lang="en-US">
                <a:latin typeface="Arial" panose="020B0604020202020204" pitchFamily="34" charset="0"/>
                <a:cs typeface="Arial" panose="020B0604020202020204" pitchFamily="34" charset="0"/>
              </a:rPr>
              <a:t> để truyền đạt  </a:t>
            </a:r>
            <a:r>
              <a:rPr lang="vi-VN">
                <a:solidFill>
                  <a:srgbClr val="00AA48"/>
                </a:solidFill>
                <a:latin typeface="Arial" panose="020B0604020202020204" pitchFamily="34" charset="0"/>
                <a:cs typeface="Arial" panose="020B0604020202020204" pitchFamily="34" charset="0"/>
              </a:rPr>
              <a:t>ý nghĩa và sự tuyệt vời của việc được sinh ra và lớn lên tại Nhật Bản, cũng như cơ hội được học những điều mình muốn</a:t>
            </a:r>
            <a:r>
              <a:rPr lang="en-US">
                <a:latin typeface="Arial" panose="020B0604020202020204" pitchFamily="34" charset="0"/>
                <a:cs typeface="Arial" panose="020B0604020202020204" pitchFamily="34" charset="0"/>
              </a:rPr>
              <a:t> đến </a:t>
            </a:r>
            <a:r>
              <a:rPr lang="vi-VN">
                <a:solidFill>
                  <a:srgbClr val="FF0000"/>
                </a:solidFill>
                <a:latin typeface="Arial" panose="020B0604020202020204" pitchFamily="34" charset="0"/>
                <a:cs typeface="Arial" panose="020B0604020202020204" pitchFamily="34" charset="0"/>
              </a:rPr>
              <a:t>học sinh tiểu học và trung học cơ sở tỉnh Fukushima và Tokyo, cũng như phụ huynh của các em</a:t>
            </a:r>
            <a:r>
              <a:rPr lang="en-US">
                <a:solidFill>
                  <a:srgbClr val="FF0000"/>
                </a:solidFill>
                <a:latin typeface="Arial" panose="020B0604020202020204" pitchFamily="34" charset="0"/>
                <a:cs typeface="Arial" panose="020B0604020202020204" pitchFamily="34" charset="0"/>
              </a:rPr>
              <a:t>.</a:t>
            </a:r>
            <a:endParaRPr lang="en-US">
              <a:solidFill>
                <a:srgbClr val="FF0000"/>
              </a:solidFill>
            </a:endParaRPr>
          </a:p>
        </p:txBody>
      </p:sp>
      <p:sp>
        <p:nvSpPr>
          <p:cNvPr id="15" name="TextBox 14">
            <a:extLst>
              <a:ext uri="{FF2B5EF4-FFF2-40B4-BE49-F238E27FC236}">
                <a16:creationId xmlns:a16="http://schemas.microsoft.com/office/drawing/2014/main" id="{0FF4415F-364A-FD0D-D38F-728B7F75044F}"/>
              </a:ext>
            </a:extLst>
          </p:cNvPr>
          <p:cNvSpPr txBox="1"/>
          <p:nvPr/>
        </p:nvSpPr>
        <p:spPr>
          <a:xfrm>
            <a:off x="4143416" y="3641850"/>
            <a:ext cx="1025922" cy="276999"/>
          </a:xfrm>
          <a:prstGeom prst="rect">
            <a:avLst/>
          </a:prstGeom>
          <a:solidFill>
            <a:srgbClr val="FFFF00"/>
          </a:solidFill>
        </p:spPr>
        <p:txBody>
          <a:bodyPr wrap="none" lIns="0" tIns="0" rIns="0" bIns="0" rtlCol="0">
            <a:spAutoFit/>
          </a:bodyPr>
          <a:lstStyle/>
          <a:p>
            <a:r>
              <a:rPr lang="en-US" altLang="ja-JP" kern="100">
                <a:latin typeface="Arial" panose="020B0604020202020204" pitchFamily="34" charset="0"/>
                <a:ea typeface="Meiryo" panose="020B0604030504040204" pitchFamily="34" charset="-128"/>
                <a:cs typeface="Arial" panose="020B0604020202020204" pitchFamily="34" charset="0"/>
              </a:rPr>
              <a:t>t</a:t>
            </a:r>
            <a:r>
              <a:rPr lang="en-US" altLang="ja-JP" kern="100">
                <a:effectLst/>
                <a:latin typeface="Arial" panose="020B0604020202020204" pitchFamily="34" charset="0"/>
                <a:ea typeface="Meiryo" panose="020B0604030504040204" pitchFamily="34" charset="-128"/>
                <a:cs typeface="Arial" panose="020B0604020202020204" pitchFamily="34" charset="0"/>
              </a:rPr>
              <a:t>hông qua</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6" name="TextBox 15">
            <a:extLst>
              <a:ext uri="{FF2B5EF4-FFF2-40B4-BE49-F238E27FC236}">
                <a16:creationId xmlns:a16="http://schemas.microsoft.com/office/drawing/2014/main" id="{EB4275EF-4531-7354-DC1C-C323229A08A9}"/>
              </a:ext>
            </a:extLst>
          </p:cNvPr>
          <p:cNvSpPr txBox="1"/>
          <p:nvPr/>
        </p:nvSpPr>
        <p:spPr>
          <a:xfrm>
            <a:off x="6502926" y="4457924"/>
            <a:ext cx="1346522"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để truyền đạt</a:t>
            </a:r>
            <a:endParaRPr lang="en-US">
              <a:latin typeface="Arial" panose="020B0604020202020204" pitchFamily="34" charset="0"/>
              <a:ea typeface="Meiryo" panose="020B0604030504040204" pitchFamily="34" charset="-128"/>
              <a:cs typeface="Arial" panose="020B0604020202020204" pitchFamily="34" charset="0"/>
            </a:endParaRPr>
          </a:p>
        </p:txBody>
      </p:sp>
      <p:sp>
        <p:nvSpPr>
          <p:cNvPr id="17" name="TextBox 16">
            <a:extLst>
              <a:ext uri="{FF2B5EF4-FFF2-40B4-BE49-F238E27FC236}">
                <a16:creationId xmlns:a16="http://schemas.microsoft.com/office/drawing/2014/main" id="{4D9DFC01-AFDE-27A6-1956-B35551A6C23E}"/>
              </a:ext>
            </a:extLst>
          </p:cNvPr>
          <p:cNvSpPr txBox="1"/>
          <p:nvPr/>
        </p:nvSpPr>
        <p:spPr>
          <a:xfrm>
            <a:off x="6130063" y="5298292"/>
            <a:ext cx="384721" cy="276999"/>
          </a:xfrm>
          <a:prstGeom prst="rect">
            <a:avLst/>
          </a:prstGeom>
          <a:solidFill>
            <a:srgbClr val="FFFF00"/>
          </a:solidFill>
        </p:spPr>
        <p:txBody>
          <a:bodyPr wrap="none" lIns="0" tIns="0" rIns="0" bIns="0" rtlCol="0">
            <a:spAutoFit/>
          </a:bodyPr>
          <a:lstStyle/>
          <a:p>
            <a:r>
              <a:rPr lang="en-US" kern="100">
                <a:latin typeface="Arial" panose="020B0604020202020204" pitchFamily="34" charset="0"/>
                <a:ea typeface="Meiryo" panose="020B0604030504040204" pitchFamily="34" charset="-128"/>
                <a:cs typeface="Arial" panose="020B0604020202020204" pitchFamily="34" charset="0"/>
              </a:rPr>
              <a:t>đến</a:t>
            </a:r>
            <a:endParaRPr lang="en-US">
              <a:latin typeface="Arial" panose="020B0604020202020204" pitchFamily="34" charset="0"/>
              <a:ea typeface="Meiryo" panose="020B0604030504040204" pitchFamily="34" charset="-128"/>
              <a:cs typeface="Arial" panose="020B0604020202020204" pitchFamily="34" charset="0"/>
            </a:endParaRPr>
          </a:p>
        </p:txBody>
      </p:sp>
    </p:spTree>
    <p:extLst>
      <p:ext uri="{BB962C8B-B14F-4D97-AF65-F5344CB8AC3E}">
        <p14:creationId xmlns:p14="http://schemas.microsoft.com/office/powerpoint/2010/main" val="190578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1397440"/>
            <a:ext cx="7772400" cy="2387600"/>
          </a:xfrm>
        </p:spPr>
        <p:txBody>
          <a:bodyPr>
            <a:normAutofit fontScale="90000"/>
          </a:bodyPr>
          <a:lstStyle/>
          <a:p>
            <a:pPr algn="l">
              <a:lnSpc>
                <a:spcPct val="150000"/>
              </a:lnSpc>
            </a:pPr>
            <a:r>
              <a:rPr lang="ja-JP" sz="2200" kern="100">
                <a:effectLst/>
                <a:latin typeface="Meiryo" panose="020B0604030504040204" pitchFamily="34" charset="-128"/>
                <a:ea typeface="Meiryo" panose="020B0604030504040204" pitchFamily="34" charset="-128"/>
                <a:cs typeface="Times New Roman" panose="02020603050405020304" pitchFamily="18" charset="0"/>
              </a:rPr>
              <a:t>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sp>
        <p:nvSpPr>
          <p:cNvPr id="3" name="Subtitle 2">
            <a:extLst>
              <a:ext uri="{FF2B5EF4-FFF2-40B4-BE49-F238E27FC236}">
                <a16:creationId xmlns:a16="http://schemas.microsoft.com/office/drawing/2014/main" id="{A35DB0D2-619A-D02F-E96A-FCAABC6AE333}"/>
              </a:ext>
            </a:extLst>
          </p:cNvPr>
          <p:cNvSpPr>
            <a:spLocks noGrp="1"/>
          </p:cNvSpPr>
          <p:nvPr>
            <p:ph type="subTitle" idx="1"/>
          </p:nvPr>
        </p:nvSpPr>
        <p:spPr>
          <a:xfrm>
            <a:off x="1283677" y="3785040"/>
            <a:ext cx="3429000" cy="1655762"/>
          </a:xfrm>
        </p:spPr>
        <p:txBody>
          <a:bodyPr>
            <a:noAutofit/>
          </a:bodyPr>
          <a:lstStyle/>
          <a:p>
            <a:pPr algn="l">
              <a:lnSpc>
                <a:spcPct val="100000"/>
              </a:lnSpc>
            </a:pPr>
            <a:r>
              <a:rPr lang="en-US"/>
              <a:t>Đây là câu gì?  </a:t>
            </a:r>
          </a:p>
          <a:p>
            <a:pPr marL="457200" indent="-457200" algn="l">
              <a:lnSpc>
                <a:spcPct val="100000"/>
              </a:lnSpc>
              <a:buAutoNum type="arabicPeriod"/>
            </a:pPr>
            <a:r>
              <a:rPr lang="en-US"/>
              <a:t>Câu tính từ</a:t>
            </a:r>
            <a:r>
              <a:rPr lang="ja-JP" altLang="en-US"/>
              <a:t>　　</a:t>
            </a:r>
            <a:endParaRPr lang="en-US"/>
          </a:p>
          <a:p>
            <a:pPr marL="457200" indent="-457200" algn="l">
              <a:lnSpc>
                <a:spcPct val="100000"/>
              </a:lnSpc>
              <a:buAutoNum type="arabicPeriod"/>
            </a:pPr>
            <a:r>
              <a:rPr lang="en-US"/>
              <a:t>Câu động từ</a:t>
            </a:r>
            <a:r>
              <a:rPr lang="ja-JP" altLang="en-US"/>
              <a:t>　　 　</a:t>
            </a:r>
            <a:endParaRPr lang="en-US"/>
          </a:p>
          <a:p>
            <a:pPr marL="457200" indent="-457200" algn="l">
              <a:lnSpc>
                <a:spcPct val="100000"/>
              </a:lnSpc>
              <a:buAutoNum type="arabicPeriod"/>
            </a:pPr>
            <a:r>
              <a:rPr lang="en-US"/>
              <a:t>Câu danh từ</a:t>
            </a:r>
            <a:r>
              <a:rPr lang="ja-JP" altLang="en-US"/>
              <a:t>　　</a:t>
            </a:r>
            <a:endParaRPr lang="en-US"/>
          </a:p>
        </p:txBody>
      </p:sp>
      <p:sp>
        <p:nvSpPr>
          <p:cNvPr id="4" name="Subtitle 2">
            <a:extLst>
              <a:ext uri="{FF2B5EF4-FFF2-40B4-BE49-F238E27FC236}">
                <a16:creationId xmlns:a16="http://schemas.microsoft.com/office/drawing/2014/main" id="{812A53E1-C3FF-3A44-2ECE-76E371FF3857}"/>
              </a:ext>
            </a:extLst>
          </p:cNvPr>
          <p:cNvSpPr txBox="1">
            <a:spLocks/>
          </p:cNvSpPr>
          <p:nvPr/>
        </p:nvSpPr>
        <p:spPr>
          <a:xfrm>
            <a:off x="4290646" y="4404139"/>
            <a:ext cx="3429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atin typeface="Segoe MDL2 Assets" panose="050A0102010101010101" pitchFamily="18" charset="0"/>
              </a:rPr>
              <a:t></a:t>
            </a:r>
            <a:endParaRPr lang="en-US"/>
          </a:p>
          <a:p>
            <a:pPr algn="l"/>
            <a:r>
              <a:rPr lang="en-US">
                <a:latin typeface="Segoe MDL2 Assets" panose="050A0102010101010101" pitchFamily="18" charset="0"/>
              </a:rPr>
              <a:t> </a:t>
            </a:r>
            <a:r>
              <a:rPr lang="ja-JP" altLang="en-US"/>
              <a:t>　</a:t>
            </a:r>
            <a:endParaRPr lang="en-US"/>
          </a:p>
          <a:p>
            <a:pPr algn="l"/>
            <a:r>
              <a:rPr lang="en-US">
                <a:latin typeface="Segoe MDL2 Assets" panose="050A0102010101010101" pitchFamily="18" charset="0"/>
              </a:rPr>
              <a:t></a:t>
            </a:r>
            <a:endParaRPr lang="en-US"/>
          </a:p>
        </p:txBody>
      </p:sp>
      <p:sp>
        <p:nvSpPr>
          <p:cNvPr id="6" name="TextBox 5">
            <a:extLst>
              <a:ext uri="{FF2B5EF4-FFF2-40B4-BE49-F238E27FC236}">
                <a16:creationId xmlns:a16="http://schemas.microsoft.com/office/drawing/2014/main" id="{0D3BC7EC-3A5D-386C-3563-FBF51DE518AA}"/>
              </a:ext>
            </a:extLst>
          </p:cNvPr>
          <p:cNvSpPr txBox="1"/>
          <p:nvPr/>
        </p:nvSpPr>
        <p:spPr>
          <a:xfrm>
            <a:off x="877230" y="371707"/>
            <a:ext cx="3100039" cy="461665"/>
          </a:xfrm>
          <a:prstGeom prst="rect">
            <a:avLst/>
          </a:prstGeom>
          <a:noFill/>
        </p:spPr>
        <p:txBody>
          <a:bodyPr wrap="square" rtlCol="0">
            <a:spAutoFit/>
          </a:bodyPr>
          <a:lstStyle/>
          <a:p>
            <a:r>
              <a:rPr lang="vi-VN" sz="2400">
                <a:solidFill>
                  <a:srgbClr val="FF0000"/>
                </a:solidFill>
                <a:latin typeface="Calibri" panose="020F0502020204030204" pitchFamily="34" charset="0"/>
                <a:ea typeface="Calibri" panose="020F0502020204030204" pitchFamily="34" charset="0"/>
                <a:cs typeface="Calibri" panose="020F0502020204030204" pitchFamily="34" charset="0"/>
              </a:rPr>
              <a:t>Bắt đầu nào!</a:t>
            </a:r>
            <a:endParaRPr lang="en-US" sz="240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7995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1397440"/>
            <a:ext cx="7772400" cy="2387600"/>
          </a:xfrm>
        </p:spPr>
        <p:txBody>
          <a:bodyPr>
            <a:normAutofit fontScale="90000"/>
          </a:bodyPr>
          <a:lstStyle/>
          <a:p>
            <a:pPr algn="l">
              <a:lnSpc>
                <a:spcPct val="150000"/>
              </a:lnSpc>
            </a:pPr>
            <a:r>
              <a:rPr lang="ja-JP" sz="2200" kern="100">
                <a:effectLst/>
                <a:latin typeface="Meiryo" panose="020B0604030504040204" pitchFamily="34" charset="-128"/>
                <a:ea typeface="Meiryo" panose="020B0604030504040204" pitchFamily="34" charset="-128"/>
                <a:cs typeface="Times New Roman" panose="02020603050405020304" pitchFamily="18" charset="0"/>
              </a:rPr>
              <a:t>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sp>
        <p:nvSpPr>
          <p:cNvPr id="3" name="Subtitle 2">
            <a:extLst>
              <a:ext uri="{FF2B5EF4-FFF2-40B4-BE49-F238E27FC236}">
                <a16:creationId xmlns:a16="http://schemas.microsoft.com/office/drawing/2014/main" id="{A35DB0D2-619A-D02F-E96A-FCAABC6AE333}"/>
              </a:ext>
            </a:extLst>
          </p:cNvPr>
          <p:cNvSpPr>
            <a:spLocks noGrp="1"/>
          </p:cNvSpPr>
          <p:nvPr>
            <p:ph type="subTitle" idx="1"/>
          </p:nvPr>
        </p:nvSpPr>
        <p:spPr>
          <a:xfrm>
            <a:off x="1283677" y="3785040"/>
            <a:ext cx="3429000" cy="1655762"/>
          </a:xfrm>
        </p:spPr>
        <p:txBody>
          <a:bodyPr>
            <a:noAutofit/>
          </a:bodyPr>
          <a:lstStyle/>
          <a:p>
            <a:pPr algn="l">
              <a:lnSpc>
                <a:spcPct val="100000"/>
              </a:lnSpc>
            </a:pPr>
            <a:r>
              <a:rPr lang="en-US"/>
              <a:t>Đây là câu gì?  </a:t>
            </a:r>
          </a:p>
          <a:p>
            <a:pPr marL="457200" indent="-457200" algn="l">
              <a:lnSpc>
                <a:spcPct val="100000"/>
              </a:lnSpc>
              <a:buAutoNum type="arabicPeriod"/>
            </a:pPr>
            <a:r>
              <a:rPr lang="en-US"/>
              <a:t>Câu tính từ</a:t>
            </a:r>
            <a:r>
              <a:rPr lang="ja-JP" altLang="en-US"/>
              <a:t>　　</a:t>
            </a:r>
            <a:endParaRPr lang="en-US"/>
          </a:p>
          <a:p>
            <a:pPr marL="457200" indent="-457200" algn="l">
              <a:lnSpc>
                <a:spcPct val="100000"/>
              </a:lnSpc>
              <a:buAutoNum type="arabicPeriod"/>
            </a:pPr>
            <a:r>
              <a:rPr lang="en-US"/>
              <a:t>Câu động từ</a:t>
            </a:r>
            <a:r>
              <a:rPr lang="ja-JP" altLang="en-US"/>
              <a:t>　　 　</a:t>
            </a:r>
            <a:endParaRPr lang="en-US"/>
          </a:p>
          <a:p>
            <a:pPr marL="457200" indent="-457200" algn="l">
              <a:lnSpc>
                <a:spcPct val="100000"/>
              </a:lnSpc>
              <a:buAutoNum type="arabicPeriod"/>
            </a:pPr>
            <a:r>
              <a:rPr lang="en-US"/>
              <a:t>Câu danh từ</a:t>
            </a:r>
            <a:r>
              <a:rPr lang="ja-JP" altLang="en-US"/>
              <a:t>　　</a:t>
            </a:r>
            <a:endParaRPr lang="en-US"/>
          </a:p>
        </p:txBody>
      </p:sp>
      <p:sp>
        <p:nvSpPr>
          <p:cNvPr id="4" name="Subtitle 2">
            <a:extLst>
              <a:ext uri="{FF2B5EF4-FFF2-40B4-BE49-F238E27FC236}">
                <a16:creationId xmlns:a16="http://schemas.microsoft.com/office/drawing/2014/main" id="{812A53E1-C3FF-3A44-2ECE-76E371FF3857}"/>
              </a:ext>
            </a:extLst>
          </p:cNvPr>
          <p:cNvSpPr txBox="1">
            <a:spLocks/>
          </p:cNvSpPr>
          <p:nvPr/>
        </p:nvSpPr>
        <p:spPr>
          <a:xfrm>
            <a:off x="4290646" y="4404139"/>
            <a:ext cx="3429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atin typeface="Segoe MDL2 Assets" panose="050A0102010101010101" pitchFamily="18" charset="0"/>
              </a:rPr>
              <a:t></a:t>
            </a:r>
            <a:endParaRPr lang="en-US"/>
          </a:p>
          <a:p>
            <a:pPr algn="l"/>
            <a:r>
              <a:rPr lang="en-US">
                <a:latin typeface="Segoe MDL2 Assets" panose="050A0102010101010101" pitchFamily="18" charset="0"/>
              </a:rPr>
              <a:t> </a:t>
            </a:r>
            <a:r>
              <a:rPr lang="ja-JP" altLang="en-US"/>
              <a:t>　</a:t>
            </a:r>
            <a:endParaRPr lang="en-US"/>
          </a:p>
          <a:p>
            <a:pPr algn="l"/>
            <a:r>
              <a:rPr lang="en-US">
                <a:latin typeface="Segoe MDL2 Assets" panose="050A0102010101010101" pitchFamily="18" charset="0"/>
              </a:rPr>
              <a:t></a:t>
            </a:r>
            <a:endParaRPr lang="en-US"/>
          </a:p>
        </p:txBody>
      </p:sp>
    </p:spTree>
    <p:extLst>
      <p:ext uri="{BB962C8B-B14F-4D97-AF65-F5344CB8AC3E}">
        <p14:creationId xmlns:p14="http://schemas.microsoft.com/office/powerpoint/2010/main" val="3918768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1397440"/>
            <a:ext cx="7772400" cy="2387600"/>
          </a:xfrm>
        </p:spPr>
        <p:txBody>
          <a:bodyPr>
            <a:normAutofit fontScale="90000"/>
          </a:bodyPr>
          <a:lstStyle/>
          <a:p>
            <a:pPr algn="l">
              <a:lnSpc>
                <a:spcPct val="150000"/>
              </a:lnSpc>
            </a:pPr>
            <a:r>
              <a:rPr lang="ja-JP" sz="2200" kern="100">
                <a:effectLst/>
                <a:latin typeface="Meiryo" panose="020B0604030504040204" pitchFamily="34" charset="-128"/>
                <a:ea typeface="Meiryo" panose="020B0604030504040204" pitchFamily="34" charset="-128"/>
                <a:cs typeface="Times New Roman" panose="02020603050405020304" pitchFamily="18" charset="0"/>
              </a:rPr>
              <a:t>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3985302312"/>
              </p:ext>
            </p:extLst>
          </p:nvPr>
        </p:nvGraphicFramePr>
        <p:xfrm>
          <a:off x="1142999" y="3667100"/>
          <a:ext cx="7455878" cy="1899854"/>
        </p:xfrm>
        <a:graphic>
          <a:graphicData uri="http://schemas.openxmlformats.org/drawingml/2006/table">
            <a:tbl>
              <a:tblPr firstRow="1" bandRow="1">
                <a:tableStyleId>{5C22544A-7EE6-4342-B048-85BDC9FD1C3A}</a:tableStyleId>
              </a:tblPr>
              <a:tblGrid>
                <a:gridCol w="6681615">
                  <a:extLst>
                    <a:ext uri="{9D8B030D-6E8A-4147-A177-3AD203B41FA5}">
                      <a16:colId xmlns:a16="http://schemas.microsoft.com/office/drawing/2014/main" val="642564959"/>
                    </a:ext>
                  </a:extLst>
                </a:gridCol>
                <a:gridCol w="774263">
                  <a:extLst>
                    <a:ext uri="{9D8B030D-6E8A-4147-A177-3AD203B41FA5}">
                      <a16:colId xmlns:a16="http://schemas.microsoft.com/office/drawing/2014/main" val="10583936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tx1"/>
                          </a:solidFill>
                        </a:rPr>
                        <a:t>Đâu là chủ ngữ chính của câu?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480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latin typeface="Meiryo" panose="020B0604030504040204" pitchFamily="34" charset="-128"/>
                          <a:ea typeface="Meiryo" panose="020B0604030504040204" pitchFamily="34" charset="-128"/>
                        </a:rPr>
                        <a:t>1.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この法人</a:t>
                      </a:r>
                      <a:endParaRPr lang="en-US" altLang="ja-JP" sz="2000" kern="100">
                        <a:effectLst/>
                        <a:latin typeface="Meiryo" panose="020B0604030504040204" pitchFamily="34" charset="-128"/>
                        <a:ea typeface="Meiryo" panose="020B0604030504040204" pitchFamily="34" charset="-128"/>
                        <a:cs typeface="Times New Roman" panose="02020603050405020304" pitchFamily="18" charset="0"/>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506600593"/>
                  </a:ext>
                </a:extLst>
              </a:tr>
              <a:tr h="566057">
                <a:tc>
                  <a:txBody>
                    <a:bodyPr/>
                    <a:lstStyle/>
                    <a:p>
                      <a:r>
                        <a:rPr lang="en-US" sz="2000">
                          <a:latin typeface="Meiryo" panose="020B0604030504040204" pitchFamily="34" charset="-128"/>
                          <a:ea typeface="Meiryo" panose="020B0604030504040204" pitchFamily="34" charset="-128"/>
                        </a:rPr>
                        <a:t>2.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保護者</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685450027"/>
                  </a:ext>
                </a:extLst>
              </a:tr>
              <a:tr h="370840">
                <a:tc>
                  <a:txBody>
                    <a:bodyPr/>
                    <a:lstStyle/>
                    <a:p>
                      <a:r>
                        <a:rPr lang="en-US" sz="2000">
                          <a:latin typeface="Meiryo" panose="020B0604030504040204" pitchFamily="34" charset="-128"/>
                          <a:ea typeface="Meiryo" panose="020B0604030504040204" pitchFamily="34" charset="-128"/>
                        </a:rPr>
                        <a:t>3.</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子供たち</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4278128494"/>
                  </a:ext>
                </a:extLst>
              </a:tr>
            </a:tbl>
          </a:graphicData>
        </a:graphic>
      </p:graphicFrame>
    </p:spTree>
    <p:extLst>
      <p:ext uri="{BB962C8B-B14F-4D97-AF65-F5344CB8AC3E}">
        <p14:creationId xmlns:p14="http://schemas.microsoft.com/office/powerpoint/2010/main" val="1671655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1397440"/>
            <a:ext cx="7772400" cy="2387600"/>
          </a:xfrm>
        </p:spPr>
        <p:txBody>
          <a:bodyPr>
            <a:normAutofit fontScale="90000"/>
          </a:bodyPr>
          <a:lstStyle/>
          <a:p>
            <a:pPr algn="l">
              <a:lnSpc>
                <a:spcPct val="150000"/>
              </a:lnSpc>
            </a:pPr>
            <a:r>
              <a:rPr lang="ja-JP" sz="2200" b="1"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この法人</a:t>
            </a:r>
            <a:r>
              <a:rPr lang="ja-JP" sz="2200" kern="100">
                <a:effectLst/>
                <a:latin typeface="Meiryo" panose="020B0604030504040204" pitchFamily="34" charset="-128"/>
                <a:ea typeface="Meiryo" panose="020B0604030504040204" pitchFamily="34" charset="-128"/>
                <a:cs typeface="Times New Roman" panose="02020603050405020304" pitchFamily="18" charset="0"/>
              </a:rPr>
              <a:t>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2539422786"/>
              </p:ext>
            </p:extLst>
          </p:nvPr>
        </p:nvGraphicFramePr>
        <p:xfrm>
          <a:off x="1142999" y="3667100"/>
          <a:ext cx="7455878" cy="1812769"/>
        </p:xfrm>
        <a:graphic>
          <a:graphicData uri="http://schemas.openxmlformats.org/drawingml/2006/table">
            <a:tbl>
              <a:tblPr firstRow="1" bandRow="1">
                <a:tableStyleId>{5C22544A-7EE6-4342-B048-85BDC9FD1C3A}</a:tableStyleId>
              </a:tblPr>
              <a:tblGrid>
                <a:gridCol w="6681615">
                  <a:extLst>
                    <a:ext uri="{9D8B030D-6E8A-4147-A177-3AD203B41FA5}">
                      <a16:colId xmlns:a16="http://schemas.microsoft.com/office/drawing/2014/main" val="642564959"/>
                    </a:ext>
                  </a:extLst>
                </a:gridCol>
                <a:gridCol w="774263">
                  <a:extLst>
                    <a:ext uri="{9D8B030D-6E8A-4147-A177-3AD203B41FA5}">
                      <a16:colId xmlns:a16="http://schemas.microsoft.com/office/drawing/2014/main" val="10583936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tx1"/>
                          </a:solidFill>
                        </a:rPr>
                        <a:t>Đâu là chủ ngữ chính của câu?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465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latin typeface="Meiryo" panose="020B0604030504040204" pitchFamily="34" charset="-128"/>
                          <a:ea typeface="Meiryo" panose="020B0604030504040204" pitchFamily="34" charset="-128"/>
                        </a:rPr>
                        <a:t>1.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この法人</a:t>
                      </a:r>
                      <a:endParaRPr lang="en-US" altLang="ja-JP" sz="2000" kern="100">
                        <a:effectLst/>
                        <a:latin typeface="Meiryo" panose="020B0604030504040204" pitchFamily="34" charset="-128"/>
                        <a:ea typeface="Meiryo" panose="020B0604030504040204" pitchFamily="34" charset="-128"/>
                        <a:cs typeface="Times New Roman" panose="02020603050405020304" pitchFamily="18" charset="0"/>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506600593"/>
                  </a:ext>
                </a:extLst>
              </a:tr>
              <a:tr h="493486">
                <a:tc>
                  <a:txBody>
                    <a:bodyPr/>
                    <a:lstStyle/>
                    <a:p>
                      <a:r>
                        <a:rPr lang="en-US" sz="2000">
                          <a:latin typeface="Meiryo" panose="020B0604030504040204" pitchFamily="34" charset="-128"/>
                          <a:ea typeface="Meiryo" panose="020B0604030504040204" pitchFamily="34" charset="-128"/>
                        </a:rPr>
                        <a:t>2.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保護者</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685450027"/>
                  </a:ext>
                </a:extLst>
              </a:tr>
              <a:tr h="370840">
                <a:tc>
                  <a:txBody>
                    <a:bodyPr/>
                    <a:lstStyle/>
                    <a:p>
                      <a:r>
                        <a:rPr lang="en-US" sz="2000">
                          <a:latin typeface="Meiryo" panose="020B0604030504040204" pitchFamily="34" charset="-128"/>
                          <a:ea typeface="Meiryo" panose="020B0604030504040204" pitchFamily="34" charset="-128"/>
                        </a:rPr>
                        <a:t>3.</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子供たち</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4278128494"/>
                  </a:ext>
                </a:extLst>
              </a:tr>
            </a:tbl>
          </a:graphicData>
        </a:graphic>
      </p:graphicFrame>
    </p:spTree>
    <p:extLst>
      <p:ext uri="{BB962C8B-B14F-4D97-AF65-F5344CB8AC3E}">
        <p14:creationId xmlns:p14="http://schemas.microsoft.com/office/powerpoint/2010/main" val="206661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1397440"/>
            <a:ext cx="7772400" cy="2387600"/>
          </a:xfrm>
        </p:spPr>
        <p:txBody>
          <a:bodyPr>
            <a:normAutofit fontScale="90000"/>
          </a:bodyPr>
          <a:lstStyle/>
          <a:p>
            <a:pPr algn="l">
              <a:lnSpc>
                <a:spcPct val="150000"/>
              </a:lnSpc>
            </a:pPr>
            <a:r>
              <a:rPr lang="ja-JP" sz="2200" kern="100">
                <a:effectLst/>
                <a:latin typeface="Meiryo" panose="020B0604030504040204" pitchFamily="34" charset="-128"/>
                <a:ea typeface="Meiryo" panose="020B0604030504040204" pitchFamily="34" charset="-128"/>
                <a:cs typeface="Times New Roman" panose="02020603050405020304" pitchFamily="18" charset="0"/>
              </a:rPr>
              <a:t>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1744067226"/>
              </p:ext>
            </p:extLst>
          </p:nvPr>
        </p:nvGraphicFramePr>
        <p:xfrm>
          <a:off x="1142999" y="3667100"/>
          <a:ext cx="7455878" cy="2016099"/>
        </p:xfrm>
        <a:graphic>
          <a:graphicData uri="http://schemas.openxmlformats.org/drawingml/2006/table">
            <a:tbl>
              <a:tblPr firstRow="1" bandRow="1">
                <a:tableStyleId>{5C22544A-7EE6-4342-B048-85BDC9FD1C3A}</a:tableStyleId>
              </a:tblPr>
              <a:tblGrid>
                <a:gridCol w="6681615">
                  <a:extLst>
                    <a:ext uri="{9D8B030D-6E8A-4147-A177-3AD203B41FA5}">
                      <a16:colId xmlns:a16="http://schemas.microsoft.com/office/drawing/2014/main" val="642564959"/>
                    </a:ext>
                  </a:extLst>
                </a:gridCol>
                <a:gridCol w="774263">
                  <a:extLst>
                    <a:ext uri="{9D8B030D-6E8A-4147-A177-3AD203B41FA5}">
                      <a16:colId xmlns:a16="http://schemas.microsoft.com/office/drawing/2014/main" val="1058393601"/>
                    </a:ext>
                  </a:extLst>
                </a:gridCol>
              </a:tblGrid>
              <a:tr h="555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tx1"/>
                          </a:solidFill>
                        </a:rPr>
                        <a:t>Đâu là động từ chính của câu?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524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latin typeface="Meiryo" panose="020B0604030504040204" pitchFamily="34" charset="-128"/>
                          <a:ea typeface="Meiryo" panose="020B0604030504040204" pitchFamily="34" charset="-128"/>
                        </a:rPr>
                        <a:t>1.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伝える</a:t>
                      </a:r>
                      <a:endParaRPr lang="en-US" altLang="ja-JP" sz="2000" kern="100">
                        <a:effectLst/>
                        <a:latin typeface="Meiryo" panose="020B0604030504040204" pitchFamily="34" charset="-128"/>
                        <a:ea typeface="Meiryo" panose="020B0604030504040204" pitchFamily="34" charset="-128"/>
                        <a:cs typeface="Times New Roman" panose="02020603050405020304" pitchFamily="18" charset="0"/>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506600593"/>
                  </a:ext>
                </a:extLst>
              </a:tr>
              <a:tr h="540788">
                <a:tc>
                  <a:txBody>
                    <a:bodyPr/>
                    <a:lstStyle/>
                    <a:p>
                      <a:r>
                        <a:rPr lang="en-US" sz="2000">
                          <a:latin typeface="Meiryo" panose="020B0604030504040204" pitchFamily="34" charset="-128"/>
                          <a:ea typeface="Meiryo" panose="020B0604030504040204" pitchFamily="34" charset="-128"/>
                        </a:rPr>
                        <a:t>2.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学べる</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685450027"/>
                  </a:ext>
                </a:extLst>
              </a:tr>
              <a:tr h="370840">
                <a:tc>
                  <a:txBody>
                    <a:bodyPr/>
                    <a:lstStyle/>
                    <a:p>
                      <a:r>
                        <a:rPr lang="en-US" sz="2000">
                          <a:latin typeface="Meiryo" panose="020B0604030504040204" pitchFamily="34" charset="-128"/>
                          <a:ea typeface="Meiryo" panose="020B0604030504040204" pitchFamily="34" charset="-128"/>
                        </a:rPr>
                        <a:t>3.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目的とする</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4278128494"/>
                  </a:ext>
                </a:extLst>
              </a:tr>
            </a:tbl>
          </a:graphicData>
        </a:graphic>
      </p:graphicFrame>
    </p:spTree>
    <p:extLst>
      <p:ext uri="{BB962C8B-B14F-4D97-AF65-F5344CB8AC3E}">
        <p14:creationId xmlns:p14="http://schemas.microsoft.com/office/powerpoint/2010/main" val="783237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1397440"/>
            <a:ext cx="7772400" cy="2387600"/>
          </a:xfrm>
        </p:spPr>
        <p:txBody>
          <a:bodyPr>
            <a:normAutofit fontScale="90000"/>
          </a:bodyPr>
          <a:lstStyle/>
          <a:p>
            <a:pPr algn="l">
              <a:lnSpc>
                <a:spcPct val="150000"/>
              </a:lnSpc>
            </a:pPr>
            <a:r>
              <a:rPr lang="ja-JP" sz="2200" kern="100">
                <a:effectLst/>
                <a:latin typeface="Meiryo" panose="020B0604030504040204" pitchFamily="34" charset="-128"/>
                <a:ea typeface="Meiryo" panose="020B0604030504040204" pitchFamily="34" charset="-128"/>
                <a:cs typeface="Times New Roman" panose="02020603050405020304" pitchFamily="18" charset="0"/>
              </a:rPr>
              <a:t>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a:t>
            </a:r>
            <a:r>
              <a:rPr lang="ja-JP" sz="2200" b="1"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目的とする</a:t>
            </a:r>
            <a:r>
              <a:rPr lang="ja-JP" sz="2200" kern="100">
                <a:effectLst/>
                <a:latin typeface="Meiryo" panose="020B0604030504040204" pitchFamily="34" charset="-128"/>
                <a:ea typeface="Meiryo" panose="020B0604030504040204" pitchFamily="34" charset="-128"/>
                <a:cs typeface="Times New Roman" panose="02020603050405020304" pitchFamily="18" charset="0"/>
              </a:rPr>
              <a:t>。</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793232054"/>
              </p:ext>
            </p:extLst>
          </p:nvPr>
        </p:nvGraphicFramePr>
        <p:xfrm>
          <a:off x="1142999" y="3667100"/>
          <a:ext cx="7455878" cy="2016099"/>
        </p:xfrm>
        <a:graphic>
          <a:graphicData uri="http://schemas.openxmlformats.org/drawingml/2006/table">
            <a:tbl>
              <a:tblPr firstRow="1" bandRow="1">
                <a:tableStyleId>{5C22544A-7EE6-4342-B048-85BDC9FD1C3A}</a:tableStyleId>
              </a:tblPr>
              <a:tblGrid>
                <a:gridCol w="6681615">
                  <a:extLst>
                    <a:ext uri="{9D8B030D-6E8A-4147-A177-3AD203B41FA5}">
                      <a16:colId xmlns:a16="http://schemas.microsoft.com/office/drawing/2014/main" val="642564959"/>
                    </a:ext>
                  </a:extLst>
                </a:gridCol>
                <a:gridCol w="774263">
                  <a:extLst>
                    <a:ext uri="{9D8B030D-6E8A-4147-A177-3AD203B41FA5}">
                      <a16:colId xmlns:a16="http://schemas.microsoft.com/office/drawing/2014/main" val="1058393601"/>
                    </a:ext>
                  </a:extLst>
                </a:gridCol>
              </a:tblGrid>
              <a:tr h="555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tx1"/>
                          </a:solidFill>
                        </a:rPr>
                        <a:t>Đâu là động từ chính của câu?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524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latin typeface="Meiryo" panose="020B0604030504040204" pitchFamily="34" charset="-128"/>
                          <a:ea typeface="Meiryo" panose="020B0604030504040204" pitchFamily="34" charset="-128"/>
                        </a:rPr>
                        <a:t>1.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伝える</a:t>
                      </a:r>
                      <a:endParaRPr lang="en-US" altLang="ja-JP" sz="2000" kern="100">
                        <a:effectLst/>
                        <a:latin typeface="Meiryo" panose="020B0604030504040204" pitchFamily="34" charset="-128"/>
                        <a:ea typeface="Meiryo" panose="020B0604030504040204" pitchFamily="34" charset="-128"/>
                        <a:cs typeface="Times New Roman" panose="02020603050405020304" pitchFamily="18" charset="0"/>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506600593"/>
                  </a:ext>
                </a:extLst>
              </a:tr>
              <a:tr h="540788">
                <a:tc>
                  <a:txBody>
                    <a:bodyPr/>
                    <a:lstStyle/>
                    <a:p>
                      <a:r>
                        <a:rPr lang="en-US" sz="2000">
                          <a:latin typeface="Meiryo" panose="020B0604030504040204" pitchFamily="34" charset="-128"/>
                          <a:ea typeface="Meiryo" panose="020B0604030504040204" pitchFamily="34" charset="-128"/>
                        </a:rPr>
                        <a:t>2.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学べる</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685450027"/>
                  </a:ext>
                </a:extLst>
              </a:tr>
              <a:tr h="370840">
                <a:tc>
                  <a:txBody>
                    <a:bodyPr/>
                    <a:lstStyle/>
                    <a:p>
                      <a:r>
                        <a:rPr lang="en-US" sz="2000">
                          <a:latin typeface="Meiryo" panose="020B0604030504040204" pitchFamily="34" charset="-128"/>
                          <a:ea typeface="Meiryo" panose="020B0604030504040204" pitchFamily="34" charset="-128"/>
                        </a:rPr>
                        <a:t>3. </a:t>
                      </a:r>
                      <a:r>
                        <a:rPr lang="ja-JP" altLang="en-US" sz="2000" kern="100">
                          <a:effectLst/>
                          <a:latin typeface="Meiryo" panose="020B0604030504040204" pitchFamily="34" charset="-128"/>
                          <a:ea typeface="Meiryo" panose="020B0604030504040204" pitchFamily="34" charset="-128"/>
                          <a:cs typeface="Times New Roman" panose="02020603050405020304" pitchFamily="18" charset="0"/>
                        </a:rPr>
                        <a:t>目的とする</a:t>
                      </a:r>
                      <a:endParaRPr lang="en-US" sz="20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4278128494"/>
                  </a:ext>
                </a:extLst>
              </a:tr>
            </a:tbl>
          </a:graphicData>
        </a:graphic>
      </p:graphicFrame>
    </p:spTree>
    <p:extLst>
      <p:ext uri="{BB962C8B-B14F-4D97-AF65-F5344CB8AC3E}">
        <p14:creationId xmlns:p14="http://schemas.microsoft.com/office/powerpoint/2010/main" val="389271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722191"/>
            <a:ext cx="7772400" cy="2387600"/>
          </a:xfrm>
        </p:spPr>
        <p:txBody>
          <a:bodyPr>
            <a:normAutofit fontScale="90000"/>
          </a:bodyPr>
          <a:lstStyle/>
          <a:p>
            <a:pPr algn="l">
              <a:lnSpc>
                <a:spcPct val="150000"/>
              </a:lnSpc>
            </a:pPr>
            <a:r>
              <a:rPr lang="ja-JP" sz="1900" kern="100">
                <a:effectLst/>
                <a:latin typeface="Meiryo" panose="020B0604030504040204" pitchFamily="34" charset="-128"/>
                <a:ea typeface="Meiryo" panose="020B0604030504040204" pitchFamily="34" charset="-128"/>
                <a:cs typeface="Times New Roman" panose="02020603050405020304" pitchFamily="18" charset="0"/>
              </a:rPr>
              <a:t>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a:t>
            </a:r>
            <a:r>
              <a:rPr lang="ja-JP" sz="1800" kern="100">
                <a:effectLst/>
                <a:latin typeface="Meiryo" panose="020B0604030504040204" pitchFamily="34" charset="-128"/>
                <a:ea typeface="Meiryo" panose="020B0604030504040204" pitchFamily="34" charset="-128"/>
                <a:cs typeface="Times New Roman" panose="02020603050405020304" pitchFamily="18" charset="0"/>
              </a:rPr>
              <a:t>。</a:t>
            </a:r>
            <a:br>
              <a:rPr lang="en-US" sz="2200" kern="100">
                <a:effectLst/>
                <a:latin typeface="Meiryo" panose="020B0604030504040204" pitchFamily="34" charset="-128"/>
                <a:ea typeface="Meiryo" panose="020B0604030504040204" pitchFamily="34" charset="-128"/>
                <a:cs typeface="Times New Roman" panose="02020603050405020304" pitchFamily="18" charset="0"/>
              </a:rPr>
            </a:br>
            <a:endParaRPr lang="en-US" sz="22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1746035842"/>
              </p:ext>
            </p:extLst>
          </p:nvPr>
        </p:nvGraphicFramePr>
        <p:xfrm>
          <a:off x="984738" y="2936631"/>
          <a:ext cx="7455878" cy="3212599"/>
        </p:xfrm>
        <a:graphic>
          <a:graphicData uri="http://schemas.openxmlformats.org/drawingml/2006/table">
            <a:tbl>
              <a:tblPr firstRow="1" bandRow="1">
                <a:tableStyleId>{5C22544A-7EE6-4342-B048-85BDC9FD1C3A}</a:tableStyleId>
              </a:tblPr>
              <a:tblGrid>
                <a:gridCol w="6681615">
                  <a:extLst>
                    <a:ext uri="{9D8B030D-6E8A-4147-A177-3AD203B41FA5}">
                      <a16:colId xmlns:a16="http://schemas.microsoft.com/office/drawing/2014/main" val="642564959"/>
                    </a:ext>
                  </a:extLst>
                </a:gridCol>
                <a:gridCol w="774263">
                  <a:extLst>
                    <a:ext uri="{9D8B030D-6E8A-4147-A177-3AD203B41FA5}">
                      <a16:colId xmlns:a16="http://schemas.microsoft.com/office/drawing/2014/main" val="1058393601"/>
                    </a:ext>
                  </a:extLst>
                </a:gridCol>
              </a:tblGrid>
              <a:tr h="6774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tx1"/>
                          </a:solidFill>
                        </a:rPr>
                        <a:t>Đâu là tân ngữ của động từ chính?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6454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Meiryo" panose="020B0604030504040204" pitchFamily="34" charset="-128"/>
                          <a:ea typeface="Meiryo" panose="020B0604030504040204" pitchFamily="34" charset="-128"/>
                        </a:rPr>
                        <a:t>1.</a:t>
                      </a:r>
                      <a:r>
                        <a:rPr lang="ja-JP" altLang="en-US" sz="1600" kern="100">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日本に生まれ育つこと・学びたいだけ学べることの意味や素晴らしさを伝えること</a:t>
                      </a:r>
                      <a:endParaRPr lang="en-US" altLang="ja-JP" sz="1600" kern="100">
                        <a:effectLst/>
                        <a:latin typeface="Meiryo" panose="020B0604030504040204" pitchFamily="34" charset="-128"/>
                        <a:ea typeface="Meiryo" panose="020B0604030504040204" pitchFamily="34" charset="-128"/>
                        <a:cs typeface="Times New Roman" panose="02020603050405020304" pitchFamily="18" charset="0"/>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506600593"/>
                  </a:ext>
                </a:extLst>
              </a:tr>
              <a:tr h="766890">
                <a:tc>
                  <a:txBody>
                    <a:bodyPr/>
                    <a:lstStyle/>
                    <a:p>
                      <a:r>
                        <a:rPr lang="en-US" sz="1600">
                          <a:latin typeface="Meiryo" panose="020B0604030504040204" pitchFamily="34" charset="-128"/>
                          <a:ea typeface="Meiryo" panose="020B0604030504040204" pitchFamily="34" charset="-128"/>
                        </a:rPr>
                        <a:t>2.</a:t>
                      </a:r>
                      <a:r>
                        <a:rPr lang="ja-JP" altLang="en-US" sz="1600" kern="100">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出前授業や講演会により東南アジアの山岳少数民族の村々でたくましく生きる子供たちの様子を伝えることをとおして、日本に生まれ育つこと・学びたいだけ学べることの意味や素晴らしさを伝えること</a:t>
                      </a:r>
                      <a:endParaRPr lang="en-US" sz="16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685450027"/>
                  </a:ext>
                </a:extLst>
              </a:tr>
              <a:tr h="370840">
                <a:tc>
                  <a:txBody>
                    <a:bodyPr/>
                    <a:lstStyle/>
                    <a:p>
                      <a:r>
                        <a:rPr lang="en-US" sz="1600">
                          <a:latin typeface="Meiryo" panose="020B0604030504040204" pitchFamily="34" charset="-128"/>
                          <a:ea typeface="Meiryo" panose="020B0604030504040204" pitchFamily="34" charset="-128"/>
                        </a:rPr>
                        <a:t>3.</a:t>
                      </a:r>
                      <a:r>
                        <a:rPr lang="ja-JP" altLang="en-US" sz="1600" kern="100">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a:t>
                      </a:r>
                      <a:endParaRPr lang="en-US" sz="16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4278128494"/>
                  </a:ext>
                </a:extLst>
              </a:tr>
            </a:tbl>
          </a:graphicData>
        </a:graphic>
      </p:graphicFrame>
    </p:spTree>
    <p:extLst>
      <p:ext uri="{BB962C8B-B14F-4D97-AF65-F5344CB8AC3E}">
        <p14:creationId xmlns:p14="http://schemas.microsoft.com/office/powerpoint/2010/main" val="2820948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CE273-409B-220B-4D9F-F16ECBF285E3}"/>
              </a:ext>
            </a:extLst>
          </p:cNvPr>
          <p:cNvSpPr>
            <a:spLocks noGrp="1"/>
          </p:cNvSpPr>
          <p:nvPr>
            <p:ph type="ctrTitle"/>
          </p:nvPr>
        </p:nvSpPr>
        <p:spPr>
          <a:xfrm>
            <a:off x="826477" y="607170"/>
            <a:ext cx="7614139" cy="2387600"/>
          </a:xfrm>
        </p:spPr>
        <p:txBody>
          <a:bodyPr>
            <a:noAutofit/>
          </a:bodyPr>
          <a:lstStyle/>
          <a:p>
            <a:pPr algn="l">
              <a:lnSpc>
                <a:spcPct val="150000"/>
              </a:lnSpc>
            </a:pPr>
            <a:r>
              <a:rPr lang="ja-JP" sz="1700" kern="100">
                <a:effectLst/>
                <a:latin typeface="Meiryo" panose="020B0604030504040204" pitchFamily="34" charset="-128"/>
                <a:ea typeface="Meiryo" panose="020B0604030504040204" pitchFamily="34" charset="-128"/>
                <a:cs typeface="Times New Roman" panose="02020603050405020304" pitchFamily="18" charset="0"/>
              </a:rPr>
              <a:t>この法人は、</a:t>
            </a:r>
            <a:r>
              <a:rPr lang="ja-JP" sz="1700" kern="100">
                <a:solidFill>
                  <a:srgbClr val="FF0000"/>
                </a:solidFill>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a:t>
            </a:r>
            <a:r>
              <a:rPr lang="ja-JP" sz="1700" kern="100">
                <a:effectLst/>
                <a:latin typeface="Meiryo" panose="020B0604030504040204" pitchFamily="34" charset="-128"/>
                <a:ea typeface="Meiryo" panose="020B0604030504040204" pitchFamily="34" charset="-128"/>
                <a:cs typeface="Times New Roman" panose="02020603050405020304" pitchFamily="18" charset="0"/>
              </a:rPr>
              <a:t>を目的とする。</a:t>
            </a:r>
            <a:br>
              <a:rPr lang="en-US" sz="1700" kern="100">
                <a:effectLst/>
                <a:latin typeface="Meiryo" panose="020B0604030504040204" pitchFamily="34" charset="-128"/>
                <a:ea typeface="Meiryo" panose="020B0604030504040204" pitchFamily="34" charset="-128"/>
                <a:cs typeface="Times New Roman" panose="02020603050405020304" pitchFamily="18" charset="0"/>
              </a:rPr>
            </a:br>
            <a:endParaRPr lang="en-US" sz="1700">
              <a:latin typeface="Meiryo" panose="020B0604030504040204" pitchFamily="34" charset="-128"/>
              <a:ea typeface="Meiryo" panose="020B0604030504040204" pitchFamily="34" charset="-128"/>
            </a:endParaRPr>
          </a:p>
        </p:txBody>
      </p:sp>
      <p:graphicFrame>
        <p:nvGraphicFramePr>
          <p:cNvPr id="5" name="Table 4">
            <a:extLst>
              <a:ext uri="{FF2B5EF4-FFF2-40B4-BE49-F238E27FC236}">
                <a16:creationId xmlns:a16="http://schemas.microsoft.com/office/drawing/2014/main" id="{BD51AAAF-ACEC-C54A-1CED-3E5B6D9503C0}"/>
              </a:ext>
            </a:extLst>
          </p:cNvPr>
          <p:cNvGraphicFramePr>
            <a:graphicFrameLocks noGrp="1"/>
          </p:cNvGraphicFramePr>
          <p:nvPr>
            <p:extLst>
              <p:ext uri="{D42A27DB-BD31-4B8C-83A1-F6EECF244321}">
                <p14:modId xmlns:p14="http://schemas.microsoft.com/office/powerpoint/2010/main" val="3015234660"/>
              </p:ext>
            </p:extLst>
          </p:nvPr>
        </p:nvGraphicFramePr>
        <p:xfrm>
          <a:off x="984738" y="2820517"/>
          <a:ext cx="7455878" cy="3212599"/>
        </p:xfrm>
        <a:graphic>
          <a:graphicData uri="http://schemas.openxmlformats.org/drawingml/2006/table">
            <a:tbl>
              <a:tblPr firstRow="1" bandRow="1">
                <a:tableStyleId>{5C22544A-7EE6-4342-B048-85BDC9FD1C3A}</a:tableStyleId>
              </a:tblPr>
              <a:tblGrid>
                <a:gridCol w="6681615">
                  <a:extLst>
                    <a:ext uri="{9D8B030D-6E8A-4147-A177-3AD203B41FA5}">
                      <a16:colId xmlns:a16="http://schemas.microsoft.com/office/drawing/2014/main" val="642564959"/>
                    </a:ext>
                  </a:extLst>
                </a:gridCol>
                <a:gridCol w="774263">
                  <a:extLst>
                    <a:ext uri="{9D8B030D-6E8A-4147-A177-3AD203B41FA5}">
                      <a16:colId xmlns:a16="http://schemas.microsoft.com/office/drawing/2014/main" val="1058393601"/>
                    </a:ext>
                  </a:extLst>
                </a:gridCol>
              </a:tblGrid>
              <a:tr h="6774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solidFill>
                            <a:schemeClr val="tx1"/>
                          </a:solidFill>
                          <a:latin typeface="Arial" panose="020B0604020202020204" pitchFamily="34" charset="0"/>
                          <a:cs typeface="Arial" panose="020B0604020202020204" pitchFamily="34" charset="0"/>
                        </a:rPr>
                        <a:t>Phần bôi đỏ là tân ngữ của động từ chính </a:t>
                      </a:r>
                    </a:p>
                  </a:txBody>
                  <a:tcPr>
                    <a:solidFill>
                      <a:schemeClr val="bg1"/>
                    </a:solidFill>
                  </a:tcPr>
                </a:tc>
                <a:tc>
                  <a:txBody>
                    <a:bodyPr/>
                    <a:lstStyle/>
                    <a:p>
                      <a:endParaRPr lang="en-US"/>
                    </a:p>
                  </a:txBody>
                  <a:tcPr>
                    <a:solidFill>
                      <a:schemeClr val="bg1"/>
                    </a:solidFill>
                  </a:tcPr>
                </a:tc>
                <a:extLst>
                  <a:ext uri="{0D108BD9-81ED-4DB2-BD59-A6C34878D82A}">
                    <a16:rowId xmlns:a16="http://schemas.microsoft.com/office/drawing/2014/main" val="979331853"/>
                  </a:ext>
                </a:extLst>
              </a:tr>
              <a:tr h="6454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Meiryo" panose="020B0604030504040204" pitchFamily="34" charset="-128"/>
                          <a:ea typeface="Meiryo" panose="020B0604030504040204" pitchFamily="34" charset="-128"/>
                        </a:rPr>
                        <a:t>1.</a:t>
                      </a:r>
                      <a:r>
                        <a:rPr lang="ja-JP" altLang="en-US" sz="1600" kern="100">
                          <a:effectLst/>
                          <a:latin typeface="Meiryo" panose="020B0604030504040204" pitchFamily="34" charset="-128"/>
                          <a:ea typeface="Meiryo" panose="020B0604030504040204" pitchFamily="34" charset="-128"/>
                          <a:cs typeface="Times New Roman" panose="02020603050405020304" pitchFamily="18" charset="0"/>
                        </a:rPr>
                        <a:t>日本に生まれ育つこと・学びたいだけ学べることの意味や素晴らしさを伝えること</a:t>
                      </a:r>
                      <a:endParaRPr lang="en-US" altLang="ja-JP" sz="1600" kern="100">
                        <a:effectLst/>
                        <a:latin typeface="Meiryo" panose="020B0604030504040204" pitchFamily="34" charset="-128"/>
                        <a:ea typeface="Meiryo" panose="020B0604030504040204" pitchFamily="34" charset="-128"/>
                        <a:cs typeface="Times New Roman" panose="02020603050405020304" pitchFamily="18" charset="0"/>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506600593"/>
                  </a:ext>
                </a:extLst>
              </a:tr>
              <a:tr h="766890">
                <a:tc>
                  <a:txBody>
                    <a:bodyPr/>
                    <a:lstStyle/>
                    <a:p>
                      <a:r>
                        <a:rPr lang="en-US" sz="1600">
                          <a:latin typeface="Meiryo" panose="020B0604030504040204" pitchFamily="34" charset="-128"/>
                          <a:ea typeface="Meiryo" panose="020B0604030504040204" pitchFamily="34" charset="-128"/>
                        </a:rPr>
                        <a:t>2.</a:t>
                      </a:r>
                      <a:r>
                        <a:rPr lang="ja-JP" altLang="en-US" sz="1600" kern="100">
                          <a:effectLst/>
                          <a:latin typeface="Meiryo" panose="020B0604030504040204" pitchFamily="34" charset="-128"/>
                          <a:ea typeface="Meiryo" panose="020B0604030504040204" pitchFamily="34" charset="-128"/>
                          <a:cs typeface="Times New Roman" panose="02020603050405020304" pitchFamily="18" charset="0"/>
                        </a:rPr>
                        <a:t>出前授業や講演会により東南アジアの山岳少数民族の村々でたくましく生きる子供たちの様子を伝えることをとおして、日本に生まれ育つこと・学びたいだけ学べることの意味や素晴らしさを伝えること</a:t>
                      </a:r>
                      <a:endParaRPr lang="en-US" sz="16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2685450027"/>
                  </a:ext>
                </a:extLst>
              </a:tr>
              <a:tr h="370840">
                <a:tc>
                  <a:txBody>
                    <a:bodyPr/>
                    <a:lstStyle/>
                    <a:p>
                      <a:r>
                        <a:rPr lang="en-US" sz="1600">
                          <a:latin typeface="Meiryo" panose="020B0604030504040204" pitchFamily="34" charset="-128"/>
                          <a:ea typeface="Meiryo" panose="020B0604030504040204" pitchFamily="34" charset="-128"/>
                        </a:rPr>
                        <a:t>3.</a:t>
                      </a:r>
                      <a:r>
                        <a:rPr lang="ja-JP" altLang="en-US" sz="1600" kern="100">
                          <a:effectLst/>
                          <a:latin typeface="Meiryo" panose="020B0604030504040204" pitchFamily="34" charset="-128"/>
                          <a:ea typeface="Meiryo" panose="020B0604030504040204" pitchFamily="34" charset="-128"/>
                          <a:cs typeface="Times New Roman" panose="02020603050405020304" pitchFamily="18" charset="0"/>
                        </a:rPr>
                        <a:t>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a:t>
                      </a:r>
                      <a:endParaRPr lang="en-US" sz="1600">
                        <a:latin typeface="Meiryo" panose="020B0604030504040204" pitchFamily="34" charset="-128"/>
                        <a:ea typeface="Meiryo" panose="020B0604030504040204" pitchFamily="34" charset="-128"/>
                      </a:endParaRPr>
                    </a:p>
                  </a:txBody>
                  <a:tcPr>
                    <a:solidFill>
                      <a:schemeClr val="bg1"/>
                    </a:solidFill>
                  </a:tcPr>
                </a:tc>
                <a:tc>
                  <a:txBody>
                    <a:bodyPr/>
                    <a:lstStyle/>
                    <a:p>
                      <a:r>
                        <a:rPr lang="en-US">
                          <a:latin typeface="Segoe MDL2 Assets" panose="050A0102010101010101" pitchFamily="18" charset="0"/>
                        </a:rPr>
                        <a:t></a:t>
                      </a:r>
                      <a:endParaRPr lang="en-US"/>
                    </a:p>
                  </a:txBody>
                  <a:tcPr>
                    <a:solidFill>
                      <a:schemeClr val="bg1"/>
                    </a:solidFill>
                  </a:tcPr>
                </a:tc>
                <a:extLst>
                  <a:ext uri="{0D108BD9-81ED-4DB2-BD59-A6C34878D82A}">
                    <a16:rowId xmlns:a16="http://schemas.microsoft.com/office/drawing/2014/main" val="4278128494"/>
                  </a:ext>
                </a:extLst>
              </a:tr>
            </a:tbl>
          </a:graphicData>
        </a:graphic>
      </p:graphicFrame>
    </p:spTree>
    <p:extLst>
      <p:ext uri="{BB962C8B-B14F-4D97-AF65-F5344CB8AC3E}">
        <p14:creationId xmlns:p14="http://schemas.microsoft.com/office/powerpoint/2010/main" val="42638228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347</TotalTime>
  <Words>4529</Words>
  <Application>Microsoft Office PowerPoint</Application>
  <PresentationFormat>On-screen Show (4:3)</PresentationFormat>
  <Paragraphs>223</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Meiryo</vt:lpstr>
      <vt:lpstr>Arial</vt:lpstr>
      <vt:lpstr>Calibri</vt:lpstr>
      <vt:lpstr>Calibri Light</vt:lpstr>
      <vt:lpstr>Segoe MDL2 Assets</vt:lpstr>
      <vt:lpstr>Office Theme</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に対して、出前授業や講演会により東南アジアの山岳少数民族の村々でたくましく生きる子供たちの様子を伝えることをとおして、日本に生まれ育つこと・学びたいだけ学べることの意味や素晴らしさを伝えることを目的とする。 </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この法人は、主として福島県や東京都の小中学校の児童生徒やその保護者             、出前授業や講演会により東南アジアの山岳少数民族の村々でたくましく生きる子供たちの様子を伝えること　　　　　、日本に生まれ育つこと・学びたいだけ学べることの意味や素晴らしさ　         ことを目的とする。</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Nguyễn Thị Diệu Hương</dc:creator>
  <cp:lastModifiedBy>NIBE VIETNAM</cp:lastModifiedBy>
  <cp:revision>34</cp:revision>
  <dcterms:created xsi:type="dcterms:W3CDTF">2024-08-19T09:51:36Z</dcterms:created>
  <dcterms:modified xsi:type="dcterms:W3CDTF">2024-08-21T14:23:20Z</dcterms:modified>
</cp:coreProperties>
</file>